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y="6858000" cx="12192000"/>
  <p:notesSz cx="6858000" cy="9144000"/>
  <p:embeddedFontLst>
    <p:embeddedFont>
      <p:font typeface="EB Garamond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44" roundtripDataSignature="AMtx7miI29O9Tvn7Qk9OIZyB2QT8Y8ib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EBGaramond-regular.fntdata"/><Relationship Id="rId20" Type="http://schemas.openxmlformats.org/officeDocument/2006/relationships/slide" Target="slides/slide14.xml"/><Relationship Id="rId42" Type="http://schemas.openxmlformats.org/officeDocument/2006/relationships/font" Target="fonts/EBGaramond-italic.fntdata"/><Relationship Id="rId41" Type="http://schemas.openxmlformats.org/officeDocument/2006/relationships/font" Target="fonts/EBGaramond-bold.fntdata"/><Relationship Id="rId22" Type="http://schemas.openxmlformats.org/officeDocument/2006/relationships/slide" Target="slides/slide16.xml"/><Relationship Id="rId44" Type="http://customschemas.google.com/relationships/presentationmetadata" Target="metadata"/><Relationship Id="rId21" Type="http://schemas.openxmlformats.org/officeDocument/2006/relationships/slide" Target="slides/slide15.xml"/><Relationship Id="rId43" Type="http://schemas.openxmlformats.org/officeDocument/2006/relationships/font" Target="fonts/EBGaramond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l-P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a4bd99f114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a4bd99f114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2a4bd99f114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229a2e8c1c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229a2e8c1c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3229a2e8c1c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229a2e8c1c_0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229a2e8c1c_0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3229a2e8c1c_0_2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229a2e8c1c_0_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229a2e8c1c_0_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g3229a2e8c1c_0_2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229a2e8c1c_0_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229a2e8c1c_0_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3229a2e8c1c_0_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229a2e8c1c_0_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229a2e8c1c_0_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3229a2e8c1c_0_6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229a2e8c1c_0_9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229a2e8c1c_0_9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3229a2e8c1c_0_9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229a2e8c1c_0_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229a2e8c1c_0_7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g3229a2e8c1c_0_7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a4bd99f114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2a4bd99f114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2a4bd99f114_0_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a4bd99f114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2a4bd99f114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2a4bd99f114_0_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a4bd99f114_0_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g2a4bd99f114_0_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g2a4bd99f114_0_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l-P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a4bd99f114_0_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g2a4bd99f114_0_7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2a4bd99f114_0_7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l-P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a4bd99f114_0_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2a4bd99f114_0_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g2a4bd99f114_0_8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a4bd99f114_0_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2a4bd99f114_0_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g2a4bd99f114_0_9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a4bd99f114_0_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2a4bd99f114_0_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g2a4bd99f114_0_9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a4bd99f114_0_10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a4bd99f114_0_10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2a4bd99f114_0_10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a4bd99f114_0_1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g2a4bd99f114_0_1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227c9b8500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227c9b8500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227c9b8500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227c9b8500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227c9b8500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227c9b8500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227c9b8500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3227c9b8500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227c9b8500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227c9b8500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227c9b8500_0_3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227c9b8500_0_3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g3227c9b8500_0_32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227c9b8500_0_3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3227c9b8500_0_3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g3227c9b8500_0_32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227c9b8500_0_3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227c9b8500_0_3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g3227c9b8500_0_3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227c9b8500_0_3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227c9b8500_0_3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g3227c9b8500_0_3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227c9b8500_0_3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227c9b8500_0_3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g3227c9b8500_0_3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227c9b8500_0_3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227c9b8500_0_3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g3227c9b8500_0_3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3" name="Google Shape;42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kład niestandardowy">
  <p:cSld name="Układ niestandardowy">
    <p:bg>
      <p:bgPr>
        <a:gradFill>
          <a:gsLst>
            <a:gs pos="0">
              <a:schemeClr val="accent4"/>
            </a:gs>
            <a:gs pos="8000">
              <a:srgbClr val="0342DE"/>
            </a:gs>
            <a:gs pos="27000">
              <a:schemeClr val="dk1"/>
            </a:gs>
            <a:gs pos="81000">
              <a:srgbClr val="4A017E"/>
            </a:gs>
            <a:gs pos="93000">
              <a:schemeClr val="dk2"/>
            </a:gs>
            <a:gs pos="99000">
              <a:srgbClr val="FDB7FD"/>
            </a:gs>
            <a:gs pos="100000">
              <a:srgbClr val="FDB7FD"/>
            </a:gs>
          </a:gsLst>
          <a:lin ang="12600000" scaled="0"/>
        </a:gra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1"/>
          <p:cNvPicPr preferRelativeResize="0"/>
          <p:nvPr/>
        </p:nvPicPr>
        <p:blipFill rotWithShape="1">
          <a:blip r:embed="rId2">
            <a:alphaModFix amt="33000"/>
          </a:blip>
          <a:srcRect b="184" l="0" r="0" t="185"/>
          <a:stretch/>
        </p:blipFill>
        <p:spPr>
          <a:xfrm>
            <a:off x="0" y="0"/>
            <a:ext cx="12192000" cy="683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1"/>
          <p:cNvPicPr preferRelativeResize="0"/>
          <p:nvPr/>
        </p:nvPicPr>
        <p:blipFill rotWithShape="1">
          <a:blip r:embed="rId3">
            <a:alphaModFix/>
          </a:blip>
          <a:srcRect b="2173" l="10901" r="9004" t="2692"/>
          <a:stretch/>
        </p:blipFill>
        <p:spPr>
          <a:xfrm>
            <a:off x="-3" y="37"/>
            <a:ext cx="12192000" cy="685386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1"/>
          <p:cNvSpPr txBox="1"/>
          <p:nvPr>
            <p:ph type="title"/>
          </p:nvPr>
        </p:nvSpPr>
        <p:spPr>
          <a:xfrm>
            <a:off x="0" y="2527164"/>
            <a:ext cx="12191998" cy="1323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Arial"/>
              <a:buNone/>
              <a:defRPr sz="60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subTitle"/>
          </p:nvPr>
        </p:nvSpPr>
        <p:spPr>
          <a:xfrm>
            <a:off x="3" y="3558868"/>
            <a:ext cx="12191997" cy="781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b="0" i="0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11"/>
          <p:cNvSpPr txBox="1"/>
          <p:nvPr>
            <p:ph idx="2" type="body"/>
          </p:nvPr>
        </p:nvSpPr>
        <p:spPr>
          <a:xfrm>
            <a:off x="0" y="5532550"/>
            <a:ext cx="12192000" cy="1323440"/>
          </a:xfrm>
          <a:prstGeom prst="rect">
            <a:avLst/>
          </a:prstGeom>
          <a:solidFill>
            <a:schemeClr val="dk1">
              <a:alpha val="6196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Układ niestandardowy">
  <p:cSld name="4_Układ niestandardowy">
    <p:bg>
      <p:bgPr>
        <a:gradFill>
          <a:gsLst>
            <a:gs pos="0">
              <a:schemeClr val="accent4"/>
            </a:gs>
            <a:gs pos="11979">
              <a:srgbClr val="022C94"/>
            </a:gs>
            <a:gs pos="35040">
              <a:srgbClr val="020B11"/>
            </a:gs>
            <a:gs pos="81987">
              <a:srgbClr val="4A017E"/>
            </a:gs>
            <a:gs pos="99000">
              <a:schemeClr val="dk2"/>
            </a:gs>
            <a:gs pos="100000">
              <a:schemeClr val="dk2"/>
            </a:gs>
          </a:gsLst>
          <a:lin ang="5400000" scaled="0"/>
        </a:gra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2"/>
          <p:cNvPicPr preferRelativeResize="0"/>
          <p:nvPr/>
        </p:nvPicPr>
        <p:blipFill rotWithShape="1">
          <a:blip r:embed="rId2">
            <a:alphaModFix amt="33000"/>
          </a:blip>
          <a:srcRect b="184" l="0" r="0" t="185"/>
          <a:stretch/>
        </p:blipFill>
        <p:spPr>
          <a:xfrm>
            <a:off x="-6228" y="3074"/>
            <a:ext cx="12192000" cy="6854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2"/>
          <p:cNvPicPr preferRelativeResize="0"/>
          <p:nvPr/>
        </p:nvPicPr>
        <p:blipFill rotWithShape="1">
          <a:blip r:embed="rId3">
            <a:alphaModFix/>
          </a:blip>
          <a:srcRect b="2173" l="151" r="49052" t="2692"/>
          <a:stretch/>
        </p:blipFill>
        <p:spPr>
          <a:xfrm>
            <a:off x="4455845" y="-6350"/>
            <a:ext cx="7732295" cy="685386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2"/>
          <p:cNvSpPr/>
          <p:nvPr/>
        </p:nvSpPr>
        <p:spPr>
          <a:xfrm>
            <a:off x="-1" y="0"/>
            <a:ext cx="8784040" cy="6859155"/>
          </a:xfrm>
          <a:prstGeom prst="rect">
            <a:avLst/>
          </a:prstGeom>
          <a:solidFill>
            <a:schemeClr val="dk1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2"/>
          <p:cNvSpPr txBox="1"/>
          <p:nvPr>
            <p:ph type="title"/>
          </p:nvPr>
        </p:nvSpPr>
        <p:spPr>
          <a:xfrm>
            <a:off x="1003661" y="1052108"/>
            <a:ext cx="6910627" cy="11648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/>
          <p:nvPr/>
        </p:nvSpPr>
        <p:spPr>
          <a:xfrm>
            <a:off x="1876516" y="842493"/>
            <a:ext cx="144379" cy="144379"/>
          </a:xfrm>
          <a:prstGeom prst="ellipse">
            <a:avLst/>
          </a:prstGeom>
          <a:noFill/>
          <a:ln cap="flat" cmpd="sng" w="12700">
            <a:solidFill>
              <a:srgbClr val="82A6FD">
                <a:alpha val="48627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2"/>
          <p:cNvSpPr/>
          <p:nvPr/>
        </p:nvSpPr>
        <p:spPr>
          <a:xfrm>
            <a:off x="3272500" y="5713197"/>
            <a:ext cx="144379" cy="144379"/>
          </a:xfrm>
          <a:prstGeom prst="ellipse">
            <a:avLst/>
          </a:prstGeom>
          <a:noFill/>
          <a:ln cap="flat" cmpd="sng" w="12700">
            <a:solidFill>
              <a:srgbClr val="82A6FD">
                <a:alpha val="48627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2"/>
          <p:cNvSpPr txBox="1"/>
          <p:nvPr>
            <p:ph idx="1" type="body"/>
          </p:nvPr>
        </p:nvSpPr>
        <p:spPr>
          <a:xfrm>
            <a:off x="1025623" y="2530837"/>
            <a:ext cx="6888665" cy="961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2" type="body"/>
          </p:nvPr>
        </p:nvSpPr>
        <p:spPr>
          <a:xfrm>
            <a:off x="1025624" y="3617963"/>
            <a:ext cx="6888665" cy="22418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marR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30" name="Google Shape;30;p12"/>
          <p:cNvCxnSpPr/>
          <p:nvPr/>
        </p:nvCxnSpPr>
        <p:spPr>
          <a:xfrm>
            <a:off x="-12590" y="2359726"/>
            <a:ext cx="5320086" cy="0"/>
          </a:xfrm>
          <a:prstGeom prst="straightConnector1">
            <a:avLst/>
          </a:prstGeom>
          <a:noFill/>
          <a:ln cap="flat" cmpd="sng" w="25400">
            <a:solidFill>
              <a:srgbClr val="022C9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1" name="Google Shape;31;p12"/>
          <p:cNvSpPr txBox="1"/>
          <p:nvPr>
            <p:ph idx="11" type="ftr"/>
          </p:nvPr>
        </p:nvSpPr>
        <p:spPr>
          <a:xfrm>
            <a:off x="336405" y="623728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2" type="sldNum"/>
          </p:nvPr>
        </p:nvSpPr>
        <p:spPr>
          <a:xfrm>
            <a:off x="9140971" y="622619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33" name="Google Shape;33;p12"/>
          <p:cNvSpPr/>
          <p:nvPr/>
        </p:nvSpPr>
        <p:spPr>
          <a:xfrm>
            <a:off x="2360199" y="596691"/>
            <a:ext cx="100584" cy="100584"/>
          </a:xfrm>
          <a:custGeom>
            <a:rect b="b" l="l" r="r" t="t"/>
            <a:pathLst>
              <a:path extrusionOk="0" h="91138" w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Układ niestandardowy">
  <p:cSld name="1_Układ niestandardowy">
    <p:bg>
      <p:bgPr>
        <a:gradFill>
          <a:gsLst>
            <a:gs pos="0">
              <a:schemeClr val="accent4"/>
            </a:gs>
            <a:gs pos="14000">
              <a:srgbClr val="0342DE"/>
            </a:gs>
            <a:gs pos="31000">
              <a:srgbClr val="02090E"/>
            </a:gs>
            <a:gs pos="81000">
              <a:schemeClr val="accent6"/>
            </a:gs>
            <a:gs pos="100000">
              <a:schemeClr val="dk2"/>
            </a:gs>
          </a:gsLst>
          <a:lin ang="7800000" scaled="0"/>
        </a:gra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3"/>
          <p:cNvPicPr preferRelativeResize="0"/>
          <p:nvPr/>
        </p:nvPicPr>
        <p:blipFill rotWithShape="1">
          <a:blip r:embed="rId2">
            <a:alphaModFix amt="18000"/>
          </a:blip>
          <a:srcRect b="0" l="0" r="0" t="0"/>
          <a:stretch/>
        </p:blipFill>
        <p:spPr>
          <a:xfrm>
            <a:off x="0" y="11089"/>
            <a:ext cx="12192000" cy="6858000"/>
          </a:xfrm>
          <a:prstGeom prst="rect">
            <a:avLst/>
          </a:prstGeom>
          <a:noFill/>
          <a:ln>
            <a:noFill/>
          </a:ln>
          <a:effectLst>
            <a:outerShdw blurRad="50800" sx="1000" rotWithShape="0" algn="ctr" dist="50800" sy="1000">
              <a:srgbClr val="000000"/>
            </a:outerShdw>
            <a:reflection blurRad="0" dir="5400000" dist="50800" endA="0" endPos="0" kx="0" rotWithShape="0" algn="bl" stPos="0" sy="-100000" ky="0"/>
          </a:effectLst>
        </p:spPr>
      </p:pic>
      <p:sp>
        <p:nvSpPr>
          <p:cNvPr id="36" name="Google Shape;36;p13"/>
          <p:cNvSpPr/>
          <p:nvPr/>
        </p:nvSpPr>
        <p:spPr>
          <a:xfrm>
            <a:off x="322118" y="365124"/>
            <a:ext cx="11547765" cy="6237287"/>
          </a:xfrm>
          <a:prstGeom prst="rect">
            <a:avLst/>
          </a:prstGeom>
          <a:solidFill>
            <a:schemeClr val="dk1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3"/>
          <p:cNvSpPr txBox="1"/>
          <p:nvPr>
            <p:ph type="title"/>
          </p:nvPr>
        </p:nvSpPr>
        <p:spPr>
          <a:xfrm>
            <a:off x="838198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" type="body"/>
          </p:nvPr>
        </p:nvSpPr>
        <p:spPr>
          <a:xfrm>
            <a:off x="1709530" y="2220319"/>
            <a:ext cx="8845828" cy="9290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39" name="Google Shape;39;p13"/>
          <p:cNvCxnSpPr/>
          <p:nvPr/>
        </p:nvCxnSpPr>
        <p:spPr>
          <a:xfrm>
            <a:off x="4451205" y="3330985"/>
            <a:ext cx="0" cy="1774795"/>
          </a:xfrm>
          <a:prstGeom prst="straightConnector1">
            <a:avLst/>
          </a:prstGeom>
          <a:noFill/>
          <a:ln cap="flat" cmpd="sng" w="25400">
            <a:solidFill>
              <a:srgbClr val="022C94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0" name="Google Shape;40;p13"/>
          <p:cNvCxnSpPr/>
          <p:nvPr/>
        </p:nvCxnSpPr>
        <p:spPr>
          <a:xfrm>
            <a:off x="7756108" y="3330985"/>
            <a:ext cx="0" cy="1774795"/>
          </a:xfrm>
          <a:prstGeom prst="straightConnector1">
            <a:avLst/>
          </a:prstGeom>
          <a:noFill/>
          <a:ln cap="flat" cmpd="sng" w="25400">
            <a:solidFill>
              <a:srgbClr val="022C9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1" name="Google Shape;41;p13"/>
          <p:cNvSpPr txBox="1"/>
          <p:nvPr>
            <p:ph idx="2" type="body"/>
          </p:nvPr>
        </p:nvSpPr>
        <p:spPr>
          <a:xfrm>
            <a:off x="1557437" y="3360802"/>
            <a:ext cx="2522391" cy="17213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3" type="body"/>
          </p:nvPr>
        </p:nvSpPr>
        <p:spPr>
          <a:xfrm>
            <a:off x="4800601" y="3358082"/>
            <a:ext cx="2587137" cy="17213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4" type="body"/>
          </p:nvPr>
        </p:nvSpPr>
        <p:spPr>
          <a:xfrm>
            <a:off x="8125381" y="3360802"/>
            <a:ext cx="2587137" cy="17213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3"/>
          <p:cNvSpPr txBox="1"/>
          <p:nvPr>
            <p:ph idx="11" type="ftr"/>
          </p:nvPr>
        </p:nvSpPr>
        <p:spPr>
          <a:xfrm>
            <a:off x="336405" y="623728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3"/>
          <p:cNvSpPr txBox="1"/>
          <p:nvPr>
            <p:ph idx="12" type="sldNum"/>
          </p:nvPr>
        </p:nvSpPr>
        <p:spPr>
          <a:xfrm>
            <a:off x="9140971" y="622619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46" name="Google Shape;46;p13"/>
          <p:cNvSpPr/>
          <p:nvPr/>
        </p:nvSpPr>
        <p:spPr>
          <a:xfrm>
            <a:off x="873270" y="3931194"/>
            <a:ext cx="45719" cy="37785"/>
          </a:xfrm>
          <a:custGeom>
            <a:rect b="b" l="l" r="r" t="t"/>
            <a:pathLst>
              <a:path extrusionOk="0" h="91138" w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3"/>
          <p:cNvSpPr/>
          <p:nvPr/>
        </p:nvSpPr>
        <p:spPr>
          <a:xfrm>
            <a:off x="10658835" y="2022227"/>
            <a:ext cx="128016" cy="128016"/>
          </a:xfrm>
          <a:custGeom>
            <a:rect b="b" l="l" r="r" t="t"/>
            <a:pathLst>
              <a:path extrusionOk="0" h="127713" w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3"/>
          <p:cNvSpPr/>
          <p:nvPr/>
        </p:nvSpPr>
        <p:spPr>
          <a:xfrm>
            <a:off x="8496299" y="5218771"/>
            <a:ext cx="128016" cy="128016"/>
          </a:xfrm>
          <a:custGeom>
            <a:rect b="b" l="l" r="r" t="t"/>
            <a:pathLst>
              <a:path extrusionOk="0" h="127713" w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Układ niestandardowy">
  <p:cSld name="7_Układ niestandardowy">
    <p:bg>
      <p:bgPr>
        <a:gradFill>
          <a:gsLst>
            <a:gs pos="0">
              <a:schemeClr val="accent4"/>
            </a:gs>
            <a:gs pos="14000">
              <a:srgbClr val="0342DE"/>
            </a:gs>
            <a:gs pos="31000">
              <a:srgbClr val="02090E"/>
            </a:gs>
            <a:gs pos="81000">
              <a:schemeClr val="accent6"/>
            </a:gs>
            <a:gs pos="100000">
              <a:schemeClr val="dk2"/>
            </a:gs>
          </a:gsLst>
          <a:lin ang="7800000" scaled="0"/>
        </a:gra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4"/>
          <p:cNvPicPr preferRelativeResize="0"/>
          <p:nvPr/>
        </p:nvPicPr>
        <p:blipFill rotWithShape="1">
          <a:blip r:embed="rId2">
            <a:alphaModFix amt="39000"/>
          </a:blip>
          <a:srcRect b="18991" l="30375" r="0" t="11383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>
            <a:outerShdw blurRad="50800" sx="1000" rotWithShape="0" algn="ctr" dist="50800" sy="1000">
              <a:srgbClr val="000000"/>
            </a:outerShdw>
            <a:reflection blurRad="0" dir="5400000" dist="50800" endA="0" endPos="0" kx="0" rotWithShape="0" algn="bl" stPos="0" sy="-100000" ky="0"/>
          </a:effectLst>
        </p:spPr>
      </p:pic>
      <p:sp>
        <p:nvSpPr>
          <p:cNvPr id="51" name="Google Shape;51;p14"/>
          <p:cNvSpPr/>
          <p:nvPr/>
        </p:nvSpPr>
        <p:spPr>
          <a:xfrm>
            <a:off x="532" y="11284"/>
            <a:ext cx="12192000" cy="6845323"/>
          </a:xfrm>
          <a:prstGeom prst="rect">
            <a:avLst/>
          </a:prstGeom>
          <a:solidFill>
            <a:schemeClr val="dk1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4"/>
          <p:cNvSpPr txBox="1"/>
          <p:nvPr>
            <p:ph type="title"/>
          </p:nvPr>
        </p:nvSpPr>
        <p:spPr>
          <a:xfrm>
            <a:off x="835370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" type="body"/>
          </p:nvPr>
        </p:nvSpPr>
        <p:spPr>
          <a:xfrm>
            <a:off x="1828739" y="2714455"/>
            <a:ext cx="3953594" cy="5096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idx="2" type="body"/>
          </p:nvPr>
        </p:nvSpPr>
        <p:spPr>
          <a:xfrm>
            <a:off x="6966224" y="2700810"/>
            <a:ext cx="3911982" cy="5233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3" type="body"/>
          </p:nvPr>
        </p:nvSpPr>
        <p:spPr>
          <a:xfrm>
            <a:off x="1864931" y="3448050"/>
            <a:ext cx="3911982" cy="23075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4" type="body"/>
          </p:nvPr>
        </p:nvSpPr>
        <p:spPr>
          <a:xfrm>
            <a:off x="6966224" y="3448050"/>
            <a:ext cx="3911982" cy="23075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14"/>
          <p:cNvSpPr/>
          <p:nvPr/>
        </p:nvSpPr>
        <p:spPr>
          <a:xfrm>
            <a:off x="10521648" y="5608449"/>
            <a:ext cx="128016" cy="128016"/>
          </a:xfrm>
          <a:custGeom>
            <a:rect b="b" l="l" r="r" t="t"/>
            <a:pathLst>
              <a:path extrusionOk="0" h="127713" w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4"/>
          <p:cNvSpPr/>
          <p:nvPr/>
        </p:nvSpPr>
        <p:spPr>
          <a:xfrm>
            <a:off x="1098137" y="2693558"/>
            <a:ext cx="128016" cy="128016"/>
          </a:xfrm>
          <a:custGeom>
            <a:rect b="b" l="l" r="r" t="t"/>
            <a:pathLst>
              <a:path extrusionOk="0" h="127713" w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4"/>
          <p:cNvSpPr/>
          <p:nvPr/>
        </p:nvSpPr>
        <p:spPr>
          <a:xfrm>
            <a:off x="1306906" y="3837599"/>
            <a:ext cx="100584" cy="100584"/>
          </a:xfrm>
          <a:custGeom>
            <a:rect b="b" l="l" r="r" t="t"/>
            <a:pathLst>
              <a:path extrusionOk="0" h="91138" w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36405" y="623728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9140971" y="622619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653351" y="4521502"/>
            <a:ext cx="45719" cy="37785"/>
          </a:xfrm>
          <a:custGeom>
            <a:rect b="b" l="l" r="r" t="t"/>
            <a:pathLst>
              <a:path extrusionOk="0" h="91138" w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Układ niestandardowy">
  <p:cSld name="6_Układ niestandardowy">
    <p:bg>
      <p:bgPr>
        <a:gradFill>
          <a:gsLst>
            <a:gs pos="0">
              <a:schemeClr val="accent4"/>
            </a:gs>
            <a:gs pos="11979">
              <a:srgbClr val="022C94"/>
            </a:gs>
            <a:gs pos="35040">
              <a:srgbClr val="020B11"/>
            </a:gs>
            <a:gs pos="81987">
              <a:srgbClr val="4A017E"/>
            </a:gs>
            <a:gs pos="99000">
              <a:schemeClr val="dk2"/>
            </a:gs>
            <a:gs pos="100000">
              <a:schemeClr val="dk2"/>
            </a:gs>
          </a:gsLst>
          <a:lin ang="5400000" scaled="0"/>
        </a:gra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 rotWithShape="1">
          <a:blip r:embed="rId2">
            <a:alphaModFix amt="33000"/>
          </a:blip>
          <a:srcRect b="184" l="0" r="0" t="185"/>
          <a:stretch/>
        </p:blipFill>
        <p:spPr>
          <a:xfrm>
            <a:off x="-6228" y="3074"/>
            <a:ext cx="12192000" cy="6854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/>
          <p:cNvPicPr preferRelativeResize="0"/>
          <p:nvPr/>
        </p:nvPicPr>
        <p:blipFill rotWithShape="1">
          <a:blip r:embed="rId3">
            <a:alphaModFix/>
          </a:blip>
          <a:srcRect b="2173" l="151" r="49052" t="2692"/>
          <a:stretch/>
        </p:blipFill>
        <p:spPr>
          <a:xfrm>
            <a:off x="4459945" y="-6350"/>
            <a:ext cx="7732295" cy="6853863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/>
          <p:nvPr/>
        </p:nvSpPr>
        <p:spPr>
          <a:xfrm>
            <a:off x="5698" y="0"/>
            <a:ext cx="6085171" cy="6858000"/>
          </a:xfrm>
          <a:prstGeom prst="rect">
            <a:avLst/>
          </a:prstGeom>
          <a:solidFill>
            <a:schemeClr val="dk1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" name="Google Shape;67;p15"/>
          <p:cNvCxnSpPr/>
          <p:nvPr/>
        </p:nvCxnSpPr>
        <p:spPr>
          <a:xfrm>
            <a:off x="-12590" y="3125038"/>
            <a:ext cx="4804046" cy="0"/>
          </a:xfrm>
          <a:prstGeom prst="straightConnector1">
            <a:avLst/>
          </a:prstGeom>
          <a:noFill/>
          <a:ln cap="flat" cmpd="sng" w="25400">
            <a:solidFill>
              <a:srgbClr val="022C9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8" name="Google Shape;68;p15"/>
          <p:cNvSpPr/>
          <p:nvPr/>
        </p:nvSpPr>
        <p:spPr>
          <a:xfrm>
            <a:off x="705405" y="1144246"/>
            <a:ext cx="126770" cy="126770"/>
          </a:xfrm>
          <a:prstGeom prst="ellipse">
            <a:avLst/>
          </a:prstGeom>
          <a:noFill/>
          <a:ln cap="flat" cmpd="sng" w="12700">
            <a:solidFill>
              <a:srgbClr val="82A6FD">
                <a:alpha val="48627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5"/>
          <p:cNvSpPr txBox="1"/>
          <p:nvPr>
            <p:ph type="title"/>
          </p:nvPr>
        </p:nvSpPr>
        <p:spPr>
          <a:xfrm>
            <a:off x="1006371" y="1562944"/>
            <a:ext cx="3767257" cy="13586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1006371" y="3426703"/>
            <a:ext cx="3767257" cy="2616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1" type="ftr"/>
          </p:nvPr>
        </p:nvSpPr>
        <p:spPr>
          <a:xfrm>
            <a:off x="336405" y="623728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9140971" y="622619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73" name="Google Shape;73;p15"/>
          <p:cNvSpPr/>
          <p:nvPr/>
        </p:nvSpPr>
        <p:spPr>
          <a:xfrm>
            <a:off x="468157" y="1963496"/>
            <a:ext cx="45719" cy="37785"/>
          </a:xfrm>
          <a:custGeom>
            <a:rect b="b" l="l" r="r" t="t"/>
            <a:pathLst>
              <a:path extrusionOk="0" h="91138" w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zawartość">
  <p:cSld name="Tytuł i zawartość">
    <p:bg>
      <p:bgPr>
        <a:gradFill>
          <a:gsLst>
            <a:gs pos="0">
              <a:srgbClr val="022C94"/>
            </a:gs>
            <a:gs pos="28000">
              <a:schemeClr val="dk1"/>
            </a:gs>
            <a:gs pos="80000">
              <a:srgbClr val="4A017E"/>
            </a:gs>
            <a:gs pos="99000">
              <a:schemeClr val="dk2"/>
            </a:gs>
            <a:gs pos="100000">
              <a:schemeClr val="dk2"/>
            </a:gs>
          </a:gsLst>
          <a:path path="circle">
            <a:fillToRect l="100%" t="100%"/>
          </a:path>
          <a:tileRect b="-100%" r="-100%"/>
        </a:gra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849351" y="1683189"/>
            <a:ext cx="10493300" cy="517481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type="title"/>
          </p:nvPr>
        </p:nvSpPr>
        <p:spPr>
          <a:xfrm>
            <a:off x="849351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6"/>
          <p:cNvSpPr/>
          <p:nvPr/>
        </p:nvSpPr>
        <p:spPr>
          <a:xfrm>
            <a:off x="894937" y="2693558"/>
            <a:ext cx="128016" cy="128016"/>
          </a:xfrm>
          <a:custGeom>
            <a:rect b="b" l="l" r="r" t="t"/>
            <a:pathLst>
              <a:path extrusionOk="0" h="127713" w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351350" y="4503806"/>
            <a:ext cx="100584" cy="100584"/>
          </a:xfrm>
          <a:custGeom>
            <a:rect b="b" l="l" r="r" t="t"/>
            <a:pathLst>
              <a:path extrusionOk="0" h="91138" w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6"/>
          <p:cNvSpPr txBox="1"/>
          <p:nvPr>
            <p:ph idx="11" type="ftr"/>
          </p:nvPr>
        </p:nvSpPr>
        <p:spPr>
          <a:xfrm>
            <a:off x="336405" y="623728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2" type="sldNum"/>
          </p:nvPr>
        </p:nvSpPr>
        <p:spPr>
          <a:xfrm>
            <a:off x="9140971" y="622619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653351" y="5192833"/>
            <a:ext cx="45719" cy="37785"/>
          </a:xfrm>
          <a:custGeom>
            <a:rect b="b" l="l" r="r" t="t"/>
            <a:pathLst>
              <a:path extrusionOk="0" h="91138" w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10979909" y="1571885"/>
            <a:ext cx="45719" cy="37785"/>
          </a:xfrm>
          <a:custGeom>
            <a:rect b="b" l="l" r="r" t="t"/>
            <a:pathLst>
              <a:path extrusionOk="0" h="91138" w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ytuł i zawartość">
  <p:cSld name="1_Tytuł i zawartość">
    <p:bg>
      <p:bgPr>
        <a:gradFill>
          <a:gsLst>
            <a:gs pos="0">
              <a:srgbClr val="022C94"/>
            </a:gs>
            <a:gs pos="28000">
              <a:schemeClr val="dk1"/>
            </a:gs>
            <a:gs pos="80000">
              <a:srgbClr val="4A017E"/>
            </a:gs>
            <a:gs pos="99000">
              <a:schemeClr val="dk2"/>
            </a:gs>
            <a:gs pos="100000">
              <a:schemeClr val="dk2"/>
            </a:gs>
          </a:gsLst>
          <a:path path="circle">
            <a:fillToRect l="100%" t="100%"/>
          </a:path>
          <a:tileRect b="-100%" r="-100%"/>
        </a:gra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849349" y="1684777"/>
            <a:ext cx="10515601" cy="51716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7"/>
          <p:cNvSpPr txBox="1"/>
          <p:nvPr>
            <p:ph type="title"/>
          </p:nvPr>
        </p:nvSpPr>
        <p:spPr>
          <a:xfrm>
            <a:off x="849351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7"/>
          <p:cNvSpPr/>
          <p:nvPr/>
        </p:nvSpPr>
        <p:spPr>
          <a:xfrm>
            <a:off x="871787" y="621690"/>
            <a:ext cx="128016" cy="128016"/>
          </a:xfrm>
          <a:custGeom>
            <a:rect b="b" l="l" r="r" t="t"/>
            <a:pathLst>
              <a:path extrusionOk="0" h="127713" w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7"/>
          <p:cNvSpPr/>
          <p:nvPr/>
        </p:nvSpPr>
        <p:spPr>
          <a:xfrm>
            <a:off x="351350" y="1540687"/>
            <a:ext cx="100584" cy="100584"/>
          </a:xfrm>
          <a:custGeom>
            <a:rect b="b" l="l" r="r" t="t"/>
            <a:pathLst>
              <a:path extrusionOk="0" h="91138" w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7"/>
          <p:cNvSpPr txBox="1"/>
          <p:nvPr>
            <p:ph idx="11" type="ftr"/>
          </p:nvPr>
        </p:nvSpPr>
        <p:spPr>
          <a:xfrm>
            <a:off x="336405" y="623728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7"/>
          <p:cNvSpPr txBox="1"/>
          <p:nvPr>
            <p:ph idx="12" type="sldNum"/>
          </p:nvPr>
        </p:nvSpPr>
        <p:spPr>
          <a:xfrm>
            <a:off x="9140971" y="622619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92" name="Google Shape;92;p17"/>
          <p:cNvSpPr/>
          <p:nvPr/>
        </p:nvSpPr>
        <p:spPr>
          <a:xfrm>
            <a:off x="607054" y="1882473"/>
            <a:ext cx="45719" cy="37785"/>
          </a:xfrm>
          <a:custGeom>
            <a:rect b="b" l="l" r="r" t="t"/>
            <a:pathLst>
              <a:path extrusionOk="0" h="91138" w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7"/>
          <p:cNvSpPr/>
          <p:nvPr/>
        </p:nvSpPr>
        <p:spPr>
          <a:xfrm>
            <a:off x="11685964" y="2868248"/>
            <a:ext cx="45719" cy="37785"/>
          </a:xfrm>
          <a:custGeom>
            <a:rect b="b" l="l" r="r" t="t"/>
            <a:pathLst>
              <a:path extrusionOk="0" h="91138" w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Układ niestandardowy">
  <p:cSld name="2_Układ niestandardowy">
    <p:bg>
      <p:bgPr>
        <a:gradFill>
          <a:gsLst>
            <a:gs pos="0">
              <a:schemeClr val="accent4"/>
            </a:gs>
            <a:gs pos="15000">
              <a:srgbClr val="022C94"/>
            </a:gs>
            <a:gs pos="39018">
              <a:srgbClr val="020C12"/>
            </a:gs>
            <a:gs pos="79986">
              <a:srgbClr val="4A017E"/>
            </a:gs>
            <a:gs pos="99000">
              <a:schemeClr val="dk2"/>
            </a:gs>
            <a:gs pos="100000">
              <a:schemeClr val="dk2"/>
            </a:gs>
          </a:gsLst>
          <a:lin ang="7200000" scaled="0"/>
        </a:gra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>
            <a:off x="0" y="4477"/>
            <a:ext cx="12192000" cy="6853523"/>
          </a:xfrm>
          <a:prstGeom prst="rect">
            <a:avLst/>
          </a:prstGeom>
          <a:solidFill>
            <a:schemeClr val="dk1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838200" y="2234612"/>
            <a:ext cx="2743200" cy="274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18"/>
          <p:cNvSpPr txBox="1"/>
          <p:nvPr>
            <p:ph idx="2" type="body"/>
          </p:nvPr>
        </p:nvSpPr>
        <p:spPr>
          <a:xfrm>
            <a:off x="3649398" y="1743093"/>
            <a:ext cx="4848110" cy="383361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18"/>
          <p:cNvSpPr txBox="1"/>
          <p:nvPr>
            <p:ph idx="3" type="body"/>
          </p:nvPr>
        </p:nvSpPr>
        <p:spPr>
          <a:xfrm>
            <a:off x="8554054" y="2234612"/>
            <a:ext cx="2743200" cy="273521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18"/>
          <p:cNvSpPr txBox="1"/>
          <p:nvPr>
            <p:ph idx="4" type="body"/>
          </p:nvPr>
        </p:nvSpPr>
        <p:spPr>
          <a:xfrm>
            <a:off x="838200" y="5576707"/>
            <a:ext cx="10515600" cy="613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18"/>
          <p:cNvSpPr/>
          <p:nvPr/>
        </p:nvSpPr>
        <p:spPr>
          <a:xfrm>
            <a:off x="11170456" y="969148"/>
            <a:ext cx="100584" cy="100584"/>
          </a:xfrm>
          <a:custGeom>
            <a:rect b="b" l="l" r="r" t="t"/>
            <a:pathLst>
              <a:path extrusionOk="0" h="91138" w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82A6FD">
              <a:alpha val="4823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1876516" y="1290549"/>
            <a:ext cx="144379" cy="144379"/>
          </a:xfrm>
          <a:prstGeom prst="ellipse">
            <a:avLst/>
          </a:prstGeom>
          <a:noFill/>
          <a:ln cap="flat" cmpd="sng" w="12700">
            <a:solidFill>
              <a:srgbClr val="82A6FD">
                <a:alpha val="48627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8"/>
          <p:cNvSpPr txBox="1"/>
          <p:nvPr>
            <p:ph idx="11" type="ftr"/>
          </p:nvPr>
        </p:nvSpPr>
        <p:spPr>
          <a:xfrm>
            <a:off x="336405" y="623728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8"/>
          <p:cNvSpPr txBox="1"/>
          <p:nvPr>
            <p:ph idx="12" type="sldNum"/>
          </p:nvPr>
        </p:nvSpPr>
        <p:spPr>
          <a:xfrm>
            <a:off x="9140971" y="622619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05" name="Google Shape;105;p18"/>
          <p:cNvSpPr/>
          <p:nvPr/>
        </p:nvSpPr>
        <p:spPr>
          <a:xfrm>
            <a:off x="688076" y="5192833"/>
            <a:ext cx="45719" cy="37785"/>
          </a:xfrm>
          <a:custGeom>
            <a:rect b="b" l="l" r="r" t="t"/>
            <a:pathLst>
              <a:path extrusionOk="0" h="91138" w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Układ niestandardowy">
  <p:cSld name="3_Układ niestandardowy">
    <p:bg>
      <p:bgPr>
        <a:gradFill>
          <a:gsLst>
            <a:gs pos="0">
              <a:schemeClr val="accent4"/>
            </a:gs>
            <a:gs pos="14000">
              <a:srgbClr val="022C94"/>
            </a:gs>
            <a:gs pos="39982">
              <a:srgbClr val="020D13"/>
            </a:gs>
            <a:gs pos="82003">
              <a:schemeClr val="accent6"/>
            </a:gs>
            <a:gs pos="98000">
              <a:schemeClr val="dk2"/>
            </a:gs>
            <a:gs pos="100000">
              <a:schemeClr val="dk2"/>
            </a:gs>
          </a:gsLst>
          <a:lin ang="8400000" scaled="0"/>
        </a:gra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9"/>
          <p:cNvPicPr preferRelativeResize="0"/>
          <p:nvPr/>
        </p:nvPicPr>
        <p:blipFill rotWithShape="1">
          <a:blip r:embed="rId2">
            <a:alphaModFix amt="14000"/>
          </a:blip>
          <a:srcRect b="18991" l="30375" r="0" t="11383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>
            <a:outerShdw blurRad="50800" sx="1000" rotWithShape="0" algn="ctr" dist="50800" sy="1000">
              <a:srgbClr val="000000"/>
            </a:outerShdw>
            <a:reflection blurRad="0" dir="5400000" dist="50800" endA="0" endPos="0" kx="0" rotWithShape="0" algn="bl" stPos="0" sy="-100000" ky="0"/>
          </a:effectLst>
        </p:spPr>
      </p:pic>
      <p:sp>
        <p:nvSpPr>
          <p:cNvPr id="108" name="Google Shape;108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9"/>
          <p:cNvSpPr txBox="1"/>
          <p:nvPr>
            <p:ph type="title"/>
          </p:nvPr>
        </p:nvSpPr>
        <p:spPr>
          <a:xfrm>
            <a:off x="849351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9"/>
          <p:cNvSpPr txBox="1"/>
          <p:nvPr>
            <p:ph idx="1" type="body"/>
          </p:nvPr>
        </p:nvSpPr>
        <p:spPr>
          <a:xfrm>
            <a:off x="1494453" y="2057399"/>
            <a:ext cx="6430348" cy="335216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19"/>
          <p:cNvSpPr/>
          <p:nvPr>
            <p:ph idx="2" type="pic"/>
          </p:nvPr>
        </p:nvSpPr>
        <p:spPr>
          <a:xfrm>
            <a:off x="8324850" y="2055812"/>
            <a:ext cx="2373313" cy="3353751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12" name="Google Shape;112;p19"/>
          <p:cNvSpPr/>
          <p:nvPr/>
        </p:nvSpPr>
        <p:spPr>
          <a:xfrm>
            <a:off x="1098137" y="2693558"/>
            <a:ext cx="128016" cy="128016"/>
          </a:xfrm>
          <a:custGeom>
            <a:rect b="b" l="l" r="r" t="t"/>
            <a:pathLst>
              <a:path extrusionOk="0" h="127713" w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9"/>
          <p:cNvSpPr/>
          <p:nvPr/>
        </p:nvSpPr>
        <p:spPr>
          <a:xfrm>
            <a:off x="1225881" y="4503806"/>
            <a:ext cx="100584" cy="100584"/>
          </a:xfrm>
          <a:custGeom>
            <a:rect b="b" l="l" r="r" t="t"/>
            <a:pathLst>
              <a:path extrusionOk="0" h="91138" w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9"/>
          <p:cNvSpPr txBox="1"/>
          <p:nvPr>
            <p:ph idx="11" type="ftr"/>
          </p:nvPr>
        </p:nvSpPr>
        <p:spPr>
          <a:xfrm>
            <a:off x="336405" y="623728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9"/>
          <p:cNvSpPr txBox="1"/>
          <p:nvPr>
            <p:ph idx="12" type="sldNum"/>
          </p:nvPr>
        </p:nvSpPr>
        <p:spPr>
          <a:xfrm>
            <a:off x="9140971" y="622619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16" name="Google Shape;116;p19"/>
          <p:cNvSpPr/>
          <p:nvPr/>
        </p:nvSpPr>
        <p:spPr>
          <a:xfrm>
            <a:off x="11404163" y="4375790"/>
            <a:ext cx="128016" cy="128016"/>
          </a:xfrm>
          <a:custGeom>
            <a:rect b="b" l="l" r="r" t="t"/>
            <a:pathLst>
              <a:path extrusionOk="0" h="127713" w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9"/>
          <p:cNvSpPr/>
          <p:nvPr/>
        </p:nvSpPr>
        <p:spPr>
          <a:xfrm>
            <a:off x="653351" y="5192833"/>
            <a:ext cx="45719" cy="37785"/>
          </a:xfrm>
          <a:custGeom>
            <a:rect b="b" l="l" r="r" t="t"/>
            <a:pathLst>
              <a:path extrusionOk="0" h="91138" w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82A6FD">
              <a:alpha val="4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227c9b8500_0_62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20" name="Google Shape;120;g3227c9b8500_0_6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227c9b8500_0_126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27" name="Google Shape;127;g3227c9b8500_0_126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28" name="Google Shape;128;g3227c9b8500_0_12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227c9b8500_0_130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1" name="Google Shape;131;g3227c9b8500_0_1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227c9b8500_0_13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34" name="Google Shape;134;g3227c9b8500_0_133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35" name="Google Shape;135;g3227c9b8500_0_13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227c9b8500_0_13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38" name="Google Shape;138;g3227c9b8500_0_137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39" name="Google Shape;139;g3227c9b8500_0_137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40" name="Google Shape;140;g3227c9b8500_0_13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227c9b8500_0_14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43" name="Google Shape;143;g3227c9b8500_0_14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27c9b8500_0_145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46" name="Google Shape;146;g3227c9b8500_0_145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47" name="Google Shape;147;g3227c9b8500_0_14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227c9b8500_0_149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50" name="Google Shape;150;g3227c9b8500_0_14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227c9b8500_0_152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3227c9b8500_0_152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54" name="Google Shape;154;g3227c9b8500_0_152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5" name="Google Shape;155;g3227c9b8500_0_152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56" name="Google Shape;156;g3227c9b8500_0_15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227c9b8500_0_158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159" name="Google Shape;159;g3227c9b8500_0_15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227c9b8500_0_161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62" name="Google Shape;162;g3227c9b8500_0_161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63" name="Google Shape;163;g3227c9b8500_0_16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227c9b8500_0_16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dk1"/>
            </a:gs>
            <a:gs pos="99000">
              <a:srgbClr val="05202E"/>
            </a:gs>
            <a:gs pos="100000">
              <a:srgbClr val="05202E"/>
            </a:gs>
          </a:gsLst>
          <a:lin ang="54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227c9b8500_0_12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3" name="Google Shape;123;g3227c9b8500_0_122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4" name="Google Shape;124;g3227c9b8500_0_12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jpg"/><Relationship Id="rId4" Type="http://schemas.openxmlformats.org/officeDocument/2006/relationships/image" Target="../media/image9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.jpg"/><Relationship Id="rId4" Type="http://schemas.openxmlformats.org/officeDocument/2006/relationships/image" Target="../media/image10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"/>
          <p:cNvSpPr txBox="1"/>
          <p:nvPr>
            <p:ph type="title"/>
          </p:nvPr>
        </p:nvSpPr>
        <p:spPr>
          <a:xfrm>
            <a:off x="0" y="2527164"/>
            <a:ext cx="12191998" cy="1323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Arial"/>
              <a:buNone/>
            </a:pPr>
            <a:r>
              <a:rPr i="0" lang="pl-PL" sz="6000" u="none" cap="none" strike="noStrike">
                <a:solidFill>
                  <a:schemeClr val="accent5"/>
                </a:solidFill>
                <a:latin typeface="EB Garamond"/>
                <a:ea typeface="EB Garamond"/>
                <a:cs typeface="EB Garamond"/>
                <a:sym typeface="EB Garamond"/>
              </a:rPr>
              <a:t>Wpływ czynników psychicznych w powstawaniu i przebiegu chorób 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72" name="Google Shape;172;p1"/>
          <p:cNvSpPr txBox="1"/>
          <p:nvPr>
            <p:ph idx="2" type="body"/>
          </p:nvPr>
        </p:nvSpPr>
        <p:spPr>
          <a:xfrm>
            <a:off x="0" y="5532550"/>
            <a:ext cx="12192000" cy="1323440"/>
          </a:xfrm>
          <a:prstGeom prst="rect">
            <a:avLst/>
          </a:prstGeom>
          <a:solidFill>
            <a:schemeClr val="dk1">
              <a:alpha val="6196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i="0" lang="pl-PL" sz="2000" u="none" cap="none" strike="noStrike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Anastazja Strzępek, Anna </a:t>
            </a:r>
            <a:r>
              <a:rPr lang="pl-PL">
                <a:latin typeface="EB Garamond"/>
                <a:ea typeface="EB Garamond"/>
                <a:cs typeface="EB Garamond"/>
                <a:sym typeface="EB Garamond"/>
              </a:rPr>
              <a:t>v</a:t>
            </a:r>
            <a:r>
              <a:rPr i="0" lang="pl-PL" sz="2000" u="none" cap="none" strike="noStrike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an Vlierde</a:t>
            </a:r>
            <a:r>
              <a:rPr lang="pl-PL">
                <a:latin typeface="EB Garamond"/>
                <a:ea typeface="EB Garamond"/>
                <a:cs typeface="EB Garamond"/>
                <a:sym typeface="EB Garamond"/>
              </a:rPr>
              <a:t>n</a:t>
            </a:r>
            <a:r>
              <a:rPr i="0" lang="pl-PL" sz="2000" u="none" cap="none" strike="noStrike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Izabela Rus</a:t>
            </a:r>
            <a:r>
              <a:rPr lang="pl-PL">
                <a:latin typeface="EB Garamond"/>
                <a:ea typeface="EB Garamond"/>
                <a:cs typeface="EB Garamond"/>
                <a:sym typeface="EB Garamond"/>
              </a:rPr>
              <a:t>z</a:t>
            </a:r>
            <a:r>
              <a:rPr i="0" lang="pl-PL" sz="2000" u="none" cap="none" strike="noStrike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Gabriel Holko, Krzy</a:t>
            </a:r>
            <a:r>
              <a:rPr lang="pl-PL">
                <a:latin typeface="EB Garamond"/>
                <a:ea typeface="EB Garamond"/>
                <a:cs typeface="EB Garamond"/>
                <a:sym typeface="EB Garamond"/>
              </a:rPr>
              <a:t>sztof Popiół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178" name="Google Shape;178;g2a4bd99f114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2039600" cy="67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2a4bd99f114_0_7"/>
          <p:cNvSpPr txBox="1"/>
          <p:nvPr>
            <p:ph type="title"/>
          </p:nvPr>
        </p:nvSpPr>
        <p:spPr>
          <a:xfrm>
            <a:off x="838198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SPIS TREŚCI</a:t>
            </a:r>
            <a:endParaRPr sz="4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80" name="Google Shape;180;g2a4bd99f114_0_7"/>
          <p:cNvSpPr txBox="1"/>
          <p:nvPr>
            <p:ph idx="1" type="body"/>
          </p:nvPr>
        </p:nvSpPr>
        <p:spPr>
          <a:xfrm>
            <a:off x="4036525" y="1632075"/>
            <a:ext cx="6054900" cy="92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1950" lvl="0" marL="457200" rtl="0" algn="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EB Garamond"/>
              <a:buAutoNum type="arabicPeriod"/>
            </a:pP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Czym jest zdrowie? Jak powiązane </a:t>
            </a: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jest </a:t>
            </a: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zdrowie fizyczne z psychicznym?</a:t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0" marL="4572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EB Garamond"/>
              <a:buAutoNum type="arabicPeriod"/>
            </a:pP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Spojrzenie salutogenezy i patogenezy</a:t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0" marL="4572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EB Garamond"/>
              <a:buAutoNum type="arabicPeriod"/>
            </a:pP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Jak nasze własne działania wpływają na zdrowie fizyczne i jak zwiększyć swoją rezyliencję na choroby i ich przebieg</a:t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0" marL="4572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EB Garamond"/>
              <a:buAutoNum type="arabicPeriod"/>
            </a:pP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Postawy wobec własnej choroby</a:t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0" marL="4572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EB Garamond"/>
              <a:buAutoNum type="arabicPeriod"/>
            </a:pP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Psychosomatyka</a:t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81" name="Google Shape;181;g2a4bd99f114_0_7"/>
          <p:cNvSpPr txBox="1"/>
          <p:nvPr>
            <p:ph idx="12" type="sldNum"/>
          </p:nvPr>
        </p:nvSpPr>
        <p:spPr>
          <a:xfrm>
            <a:off x="9140971" y="6226198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187" name="Google Shape;187;g3229a2e8c1c_0_10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-5740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3229a2e8c1c_0_10"/>
          <p:cNvSpPr txBox="1"/>
          <p:nvPr>
            <p:ph type="title"/>
          </p:nvPr>
        </p:nvSpPr>
        <p:spPr>
          <a:xfrm>
            <a:off x="838198" y="4980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-PL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Czym jest zdrowie?</a:t>
            </a:r>
            <a:endParaRPr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89" name="Google Shape;189;g3229a2e8c1c_0_10"/>
          <p:cNvSpPr txBox="1"/>
          <p:nvPr>
            <p:ph idx="1" type="body"/>
          </p:nvPr>
        </p:nvSpPr>
        <p:spPr>
          <a:xfrm>
            <a:off x="1193000" y="1823725"/>
            <a:ext cx="10043700" cy="3892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Zdrowie jest wieloznaczne i trudne do zdefiniowania. Najczęściej używaną jest definicja zamieszczona w tekście konstytucji Światowej Organizacji Zdrowia z 1948r.: stan dobrego samopoczucia fizycznego, psychicznego i społecznego, a nie tylko brak choroby lub niepełnosprawności. </a:t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Analizy metodologiczne zdrowia biorą pod uwagę różne parametry i mary, dzielone na pozytywne (np. długość przeciętnego trwania życia) oraz negatywne (np. poziom umieralności czy wskaźniki zachorowalności czy chorobowości).</a:t>
            </a:r>
            <a:endParaRPr sz="2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90" name="Google Shape;190;g3229a2e8c1c_0_10"/>
          <p:cNvSpPr txBox="1"/>
          <p:nvPr>
            <p:ph idx="12" type="sldNum"/>
          </p:nvPr>
        </p:nvSpPr>
        <p:spPr>
          <a:xfrm>
            <a:off x="9140971" y="6226198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196" name="Google Shape;196;g3229a2e8c1c_0_20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-4710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3229a2e8c1c_0_20"/>
          <p:cNvSpPr txBox="1"/>
          <p:nvPr>
            <p:ph idx="1" type="body"/>
          </p:nvPr>
        </p:nvSpPr>
        <p:spPr>
          <a:xfrm>
            <a:off x="1172400" y="649850"/>
            <a:ext cx="10043700" cy="369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Zdrowie fizyczne</a:t>
            </a: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to prawidłowe funkcjonowanie organizmu, jego układów i narządów. Zdrowie fizyczne mówi również o równowadze pomiędzy procesami anabolicznymi i katabolicznymi. Organizm uznajemy za zdrowy fizycznie wtedy, gdy nie przebiegają w nim procesy patologiczne (choroby), a jego elementy działają odpowiednio.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Zdrowie psychiczne</a:t>
            </a: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jest to stan, na który składają się trzy komponenty: dobra kondycja zdrowotna, poczucie komfortu psychicznego oraz utrzymywanie prawidłowych relacji społecznych. Jest wynikiem całokształtu działań człowieka wpływających na zapewnienie rozwoju osobistego, samorealizacji oraz kontaktów z innymi ludźmi. Oznacza nie tylko brak chorób psychicznych, ale także poczucie własnej wartości i umiejętność czerpania radości z życia.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-PL" sz="27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NIE MA ZDROWIA BEZ ZDROWIA PSYCHICZNEGO</a:t>
            </a:r>
            <a:endParaRPr sz="27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98" name="Google Shape;198;g3229a2e8c1c_0_20"/>
          <p:cNvSpPr txBox="1"/>
          <p:nvPr>
            <p:ph idx="12" type="sldNum"/>
          </p:nvPr>
        </p:nvSpPr>
        <p:spPr>
          <a:xfrm>
            <a:off x="9140971" y="6226198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204" name="Google Shape;204;g3229a2e8c1c_0_29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-4710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g3229a2e8c1c_0_29"/>
          <p:cNvSpPr txBox="1"/>
          <p:nvPr>
            <p:ph idx="1" type="body"/>
          </p:nvPr>
        </p:nvSpPr>
        <p:spPr>
          <a:xfrm>
            <a:off x="1172400" y="649850"/>
            <a:ext cx="10043700" cy="369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Nasze samopoczucie jest związane z tym, jaki mamy stan fizyczny, a związek ten jest nierozerwalny oraz obopólny. </a:t>
            </a: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Wynika to z bezpośredniej zależności w piramidzie potrzeb - aby być w stanie spełnić potrzeby wyższego rzędu, jak na ten przykład zdrowotne będące w grupie potrzeb bezpieczeństwa, i stojące stopień wyżej od fizjologicznych, musimy mieć najpierw spełnione wszystkie potrzeby fizjologiczne.</a:t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6" name="Google Shape;206;g3229a2e8c1c_0_29"/>
          <p:cNvSpPr txBox="1"/>
          <p:nvPr>
            <p:ph idx="12" type="sldNum"/>
          </p:nvPr>
        </p:nvSpPr>
        <p:spPr>
          <a:xfrm>
            <a:off x="9140971" y="6226198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pic>
        <p:nvPicPr>
          <p:cNvPr id="207" name="Google Shape;207;g3229a2e8c1c_0_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8900" y="43913"/>
            <a:ext cx="7620000" cy="34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213" name="Google Shape;213;g3229a2e8c1c_0_39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-4710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g3229a2e8c1c_0_39"/>
          <p:cNvSpPr txBox="1"/>
          <p:nvPr>
            <p:ph idx="1" type="body"/>
          </p:nvPr>
        </p:nvSpPr>
        <p:spPr>
          <a:xfrm>
            <a:off x="1027050" y="598350"/>
            <a:ext cx="10043700" cy="369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Istnieją konkretne zależności, gdzie potrzeby fizyczne wpływają na naszą psychikę. Na przykład:</a:t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EB Garamond"/>
              <a:buChar char="-"/>
            </a:pP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g</a:t>
            </a: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dy jesteśmy głodni spada nam poziom cukru we krwi oraz wzrasta poziom adrenaliny, przez co możemy stać się agresywni, ponieważ wydziela się między innymi </a:t>
            </a: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hormon</a:t>
            </a: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stresu. Głód wzmaga uczucie gniewu, podwyższa naszą drażliwość i zmniejsza umiejętność odczuwania przyjemności</a:t>
            </a:r>
            <a:b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EB Garamond"/>
              <a:buChar char="-"/>
            </a:pP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zaburzenia snu są częstymi chorobami wtórnymi wynikającymi z zaburzeń psychicznych</a:t>
            </a:r>
            <a:b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EB Garamond"/>
              <a:buChar char="-"/>
            </a:pP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zaburzenia wydalania to grupa zaburzeń, na które cierpi około 15% dzieci i młodzieży. Przyczyny mogą być bardzo różne, zdecydowana większość jednak ma związek ze stanem psychicznym, np.: lęk przed wypróżnianiem, obrzydzenie lub wstyd, niechęć do załatwiania się poza domem</a:t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5" name="Google Shape;215;g3229a2e8c1c_0_39"/>
          <p:cNvSpPr txBox="1"/>
          <p:nvPr>
            <p:ph idx="12" type="sldNum"/>
          </p:nvPr>
        </p:nvSpPr>
        <p:spPr>
          <a:xfrm>
            <a:off x="9140971" y="6226198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221" name="Google Shape;221;g3229a2e8c1c_0_60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-4710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g3229a2e8c1c_0_60"/>
          <p:cNvSpPr txBox="1"/>
          <p:nvPr>
            <p:ph idx="1" type="body"/>
          </p:nvPr>
        </p:nvSpPr>
        <p:spPr>
          <a:xfrm>
            <a:off x="481300" y="474775"/>
            <a:ext cx="9424800" cy="369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l-PL"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Istnieje wiele powiązań między zdrowiem psychicznym, a przewlekłymi chorobami fizycznymi, które znacząco wpływają na jakość życia ludzi i zapotrzebowanie na opiekę zdrowotną. Szczególnie narażone są osoby z różnego rodzaju chorobami przewlekłymi, których objawy mogą być wyzwalane, jak i zaostrzane przez stresory. </a:t>
            </a:r>
            <a:endParaRPr sz="24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Wszystkie choroby psychiczne niosą podwyższone ryzyko wystąpienia zachowań autoagresyjnych (w szczególności samookaleczających), podwyższone ryzyko prób samobójczych oraz podwyższone ryzyko śmierci w jego wyniku, niż osoby zdrowe psychiczne. Jest to statystyka uniwersalna.</a:t>
            </a:r>
            <a:endParaRPr sz="24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23" name="Google Shape;223;g3229a2e8c1c_0_60"/>
          <p:cNvSpPr txBox="1"/>
          <p:nvPr>
            <p:ph idx="12" type="sldNum"/>
          </p:nvPr>
        </p:nvSpPr>
        <p:spPr>
          <a:xfrm>
            <a:off x="9140971" y="6226198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229" name="Google Shape;229;g3229a2e8c1c_0_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2039600" cy="67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g3229a2e8c1c_0_94"/>
          <p:cNvSpPr txBox="1"/>
          <p:nvPr>
            <p:ph idx="1" type="body"/>
          </p:nvPr>
        </p:nvSpPr>
        <p:spPr>
          <a:xfrm>
            <a:off x="4232175" y="289425"/>
            <a:ext cx="7301100" cy="4684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l-PL" sz="25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• osoby z lękami mają podwyższone ryzyko migren, udaru, i chronicznych chorób płuc</a:t>
            </a:r>
            <a:endParaRPr sz="25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l-PL" sz="25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• osoby z depresją częściej chorują na choroby sercowo-naczyniowe, refluks żołądkowo-przełykowy, zespół jelita drażliwego i różne choroby wrzodowe. Są także bardziej podatne na ciężkie infekcje i osteoporozy</a:t>
            </a:r>
            <a:endParaRPr sz="25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l-PL" sz="25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• osoby chorujące na bulimię częściej chorują na cukrzycę</a:t>
            </a:r>
            <a:endParaRPr sz="25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31" name="Google Shape;231;g3229a2e8c1c_0_94"/>
          <p:cNvSpPr txBox="1"/>
          <p:nvPr>
            <p:ph idx="12" type="sldNum"/>
          </p:nvPr>
        </p:nvSpPr>
        <p:spPr>
          <a:xfrm>
            <a:off x="9140971" y="6226198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237" name="Google Shape;237;g3229a2e8c1c_0_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2039600" cy="67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g3229a2e8c1c_0_74"/>
          <p:cNvSpPr txBox="1"/>
          <p:nvPr>
            <p:ph idx="1" type="body"/>
          </p:nvPr>
        </p:nvSpPr>
        <p:spPr>
          <a:xfrm>
            <a:off x="3336275" y="505675"/>
            <a:ext cx="8547900" cy="369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l-PL" sz="2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wpływ osobistych doświadczeń człowieka na zdrowie:</a:t>
            </a:r>
            <a:endParaRPr b="1" sz="2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2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percepcja ja fizycznego</a:t>
            </a:r>
            <a:endParaRPr sz="2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2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obserwacje na temat zależności między zachowaniem a zdrowiem</a:t>
            </a:r>
            <a:endParaRPr sz="2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2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doświadczenia dotyczące leczenia</a:t>
            </a:r>
            <a:endParaRPr sz="2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2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doświadczenia z chorobą w rodzinie</a:t>
            </a:r>
            <a:endParaRPr sz="2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39" name="Google Shape;239;g3229a2e8c1c_0_74"/>
          <p:cNvSpPr txBox="1"/>
          <p:nvPr>
            <p:ph idx="12" type="sldNum"/>
          </p:nvPr>
        </p:nvSpPr>
        <p:spPr>
          <a:xfrm>
            <a:off x="9140971" y="6226198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245" name="Google Shape;245;g2a4bd99f114_0_17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-5740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g2a4bd99f114_0_17"/>
          <p:cNvSpPr txBox="1"/>
          <p:nvPr>
            <p:ph type="title"/>
          </p:nvPr>
        </p:nvSpPr>
        <p:spPr>
          <a:xfrm>
            <a:off x="838198" y="4980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-PL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SALUTOGENEZA I PATOGENEZA</a:t>
            </a:r>
            <a:endParaRPr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7" name="Google Shape;247;g2a4bd99f114_0_17"/>
          <p:cNvSpPr txBox="1"/>
          <p:nvPr>
            <p:ph idx="1" type="body"/>
          </p:nvPr>
        </p:nvSpPr>
        <p:spPr>
          <a:xfrm>
            <a:off x="1193000" y="1823725"/>
            <a:ext cx="10043700" cy="3892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Model salutogenezy</a:t>
            </a: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został odkryty w 1970 przez </a:t>
            </a: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Antonovsky'ego</a:t>
            </a: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. Zakłada, że normalnym stanem funkcjonowania jest dynamiczny stan równowagi. Człowiek poddawany jest stale bodźcom (stresorom) na które reaguje i do których się dostosowuje, aby zachować dynamiczną równowagę procesów życiowych na optymalnym dla swojego funkcjonowania poziomie. Procesy zdrowia polegają na wykorzystaniu dostępnej człowiekowi energii do sprostania wymaganiom zewnętrznym i wewnętrznym bez chronicznego zakłócania dynamicznej równowagi. W podejściu salutogenetycznym procesualne ujmowanie zdrowia umożliwia określanie poziomów (stanów) zdrowia, czyli miejsca na wymiarze. 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8" name="Google Shape;248;g2a4bd99f114_0_17"/>
          <p:cNvSpPr txBox="1"/>
          <p:nvPr>
            <p:ph idx="12" type="sldNum"/>
          </p:nvPr>
        </p:nvSpPr>
        <p:spPr>
          <a:xfrm>
            <a:off x="9140971" y="6226198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pic>
        <p:nvPicPr>
          <p:cNvPr id="249" name="Google Shape;249;g2a4bd99f114_0_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9338" y="4930000"/>
            <a:ext cx="7073326" cy="7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255" name="Google Shape;255;g2a4bd99f114_0_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2039600" cy="67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2a4bd99f114_0_31"/>
          <p:cNvSpPr txBox="1"/>
          <p:nvPr>
            <p:ph idx="1" type="body"/>
          </p:nvPr>
        </p:nvSpPr>
        <p:spPr>
          <a:xfrm>
            <a:off x="4464850" y="685200"/>
            <a:ext cx="7202400" cy="546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3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Poziom zdrowia według salutogenezy zależy od współdziałania następujących czynników: </a:t>
            </a:r>
            <a:endParaRPr sz="3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425450" lvl="0" marL="45720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EB Garamond"/>
              <a:buChar char="●"/>
            </a:pPr>
            <a:r>
              <a:rPr lang="pl-PL" sz="3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Uogólnionych zasobów odpornościowych (generalised resistance resources, GRR),</a:t>
            </a:r>
            <a:endParaRPr sz="3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42545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EB Garamond"/>
              <a:buChar char="●"/>
            </a:pPr>
            <a:r>
              <a:rPr lang="pl-PL" sz="3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Stresorów,</a:t>
            </a:r>
            <a:endParaRPr sz="3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42545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EB Garamond"/>
              <a:buChar char="●"/>
            </a:pPr>
            <a:r>
              <a:rPr lang="pl-PL" sz="3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Poczucia koherencji (sense of coherence SOC)</a:t>
            </a:r>
            <a:endParaRPr sz="3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42545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EB Garamond"/>
              <a:buChar char="●"/>
            </a:pPr>
            <a:r>
              <a:rPr lang="pl-PL" sz="3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Zachowania i stylu życia</a:t>
            </a:r>
            <a:endParaRPr sz="3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57" name="Google Shape;257;g2a4bd99f114_0_31"/>
          <p:cNvSpPr txBox="1"/>
          <p:nvPr>
            <p:ph idx="12" type="sldNum"/>
          </p:nvPr>
        </p:nvSpPr>
        <p:spPr>
          <a:xfrm>
            <a:off x="9140971" y="6226198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263" name="Google Shape;263;g2a4bd99f114_0_61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-5740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g2a4bd99f114_0_61"/>
          <p:cNvSpPr txBox="1"/>
          <p:nvPr>
            <p:ph type="title"/>
          </p:nvPr>
        </p:nvSpPr>
        <p:spPr>
          <a:xfrm>
            <a:off x="83819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457200" rtl="0" algn="ctr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l-PL" sz="4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Uogólnione zasoby odpornościowe</a:t>
            </a:r>
            <a:endParaRPr i="0" sz="76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65" name="Google Shape;265;g2a4bd99f114_0_61"/>
          <p:cNvSpPr txBox="1"/>
          <p:nvPr>
            <p:ph idx="1" type="body"/>
          </p:nvPr>
        </p:nvSpPr>
        <p:spPr>
          <a:xfrm>
            <a:off x="935450" y="1442475"/>
            <a:ext cx="8436300" cy="51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83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EB Garamond"/>
              <a:buAutoNum type="arabicPeriod"/>
            </a:pPr>
            <a:r>
              <a:rPr lang="pl-PL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Właściwości jednostki :</a:t>
            </a:r>
            <a:endParaRPr sz="2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8300" lvl="0" marL="6858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-"/>
            </a:pPr>
            <a:r>
              <a:rPr b="1" lang="pl-PL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Biologiczne </a:t>
            </a:r>
            <a:r>
              <a:rPr lang="pl-PL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– genetyczne, konstytucjonalne, immunologiczne i biochemiczne</a:t>
            </a:r>
            <a:endParaRPr sz="2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8300" lvl="0" marL="6858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-"/>
            </a:pPr>
            <a:r>
              <a:rPr b="1" lang="pl-PL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Psychologiczne </a:t>
            </a:r>
            <a:r>
              <a:rPr lang="pl-PL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– cechy poznawcze jak wiedza, intelekt; cechy osobowości jak poczucie tożsamości, kontroli i sprawstwa, poczucie uczestnictwa, zaangażowania i zobowiązania oraz wyuczone strategie radzenia sobie. </a:t>
            </a:r>
            <a:endParaRPr sz="2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8300" lvl="0" marL="45720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AutoNum type="arabicPeriod"/>
            </a:pPr>
            <a:r>
              <a:rPr b="1" lang="pl-PL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Cechy społeczno- kulturowe</a:t>
            </a:r>
            <a:r>
              <a:rPr lang="pl-PL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: cechy grupy – więzi i wsparcie społeczne; cechy kultury – religia, filozofia i sztuka. </a:t>
            </a:r>
            <a:endParaRPr sz="2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i="0" sz="22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66" name="Google Shape;266;g2a4bd99f114_0_61"/>
          <p:cNvSpPr txBox="1"/>
          <p:nvPr>
            <p:ph idx="12" type="sldNum"/>
          </p:nvPr>
        </p:nvSpPr>
        <p:spPr>
          <a:xfrm>
            <a:off x="9140971" y="622619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l-PL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g2a4bd99f114_0_61"/>
          <p:cNvSpPr txBox="1"/>
          <p:nvPr/>
        </p:nvSpPr>
        <p:spPr>
          <a:xfrm>
            <a:off x="372879" y="1442474"/>
            <a:ext cx="1151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a4bd99f114_0_70"/>
          <p:cNvSpPr txBox="1"/>
          <p:nvPr>
            <p:ph idx="12" type="sldNum"/>
          </p:nvPr>
        </p:nvSpPr>
        <p:spPr>
          <a:xfrm>
            <a:off x="9140971" y="622619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l-PL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g2a4bd99f114_0_70"/>
          <p:cNvSpPr txBox="1"/>
          <p:nvPr/>
        </p:nvSpPr>
        <p:spPr>
          <a:xfrm>
            <a:off x="372879" y="1442474"/>
            <a:ext cx="1151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g2a4bd99f114_0_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1251" y="365113"/>
            <a:ext cx="9809475" cy="622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281" name="Google Shape;281;g2a4bd99f114_0_81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-5740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g2a4bd99f114_0_81"/>
          <p:cNvSpPr txBox="1"/>
          <p:nvPr>
            <p:ph type="title"/>
          </p:nvPr>
        </p:nvSpPr>
        <p:spPr>
          <a:xfrm>
            <a:off x="838198" y="207300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-PL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Stresory</a:t>
            </a:r>
            <a:endParaRPr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83" name="Google Shape;283;g2a4bd99f114_0_81"/>
          <p:cNvSpPr txBox="1"/>
          <p:nvPr>
            <p:ph idx="1" type="body"/>
          </p:nvPr>
        </p:nvSpPr>
        <p:spPr>
          <a:xfrm>
            <a:off x="561875" y="1307225"/>
            <a:ext cx="8579100" cy="132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l-PL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Z</a:t>
            </a:r>
            <a:r>
              <a:rPr lang="pl-PL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ostały zdefiniowane nie jako proste bodźce, ale jako wymagania, dla których nie ma zautomatyzowanych reakcji adaptacyjnych i które rodzą stan napięcia.  Stresorem nazywa się każdy element, który do systemu wprowadza entropię, napięcie i sprzeczność, chociaż nie oznacza to, </a:t>
            </a:r>
            <a:r>
              <a:rPr lang="pl-PL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że</a:t>
            </a:r>
            <a:r>
              <a:rPr lang="pl-PL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każdy stresor przerodzi się w stres i negatywne stany emocjonalne. Stresory mogą również pełnić funkcje korzystną, rozwojową, mogą mobilizować, wyzwalać energię. </a:t>
            </a:r>
            <a:endParaRPr sz="2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l-PL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Istotne są zwłaszcza krytyczne wydarzenia życiowe, zwane </a:t>
            </a:r>
            <a:r>
              <a:rPr lang="pl-PL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też</a:t>
            </a:r>
            <a:r>
              <a:rPr lang="pl-PL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stresowymi wydarzeniami zmiany życiowej. </a:t>
            </a:r>
            <a:endParaRPr sz="2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l-PL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Do załamania zdrowia dochodzi, gdy energia własna i dostępne zasoby oraz możliwości są niewystarczające, aby zaradzić wymaganiom; wówczas napięcie przeradza się w stres i objawy zaburzeń.</a:t>
            </a:r>
            <a:endParaRPr sz="2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84" name="Google Shape;284;g2a4bd99f114_0_81"/>
          <p:cNvSpPr txBox="1"/>
          <p:nvPr>
            <p:ph idx="12" type="sldNum"/>
          </p:nvPr>
        </p:nvSpPr>
        <p:spPr>
          <a:xfrm>
            <a:off x="9140971" y="6226198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290" name="Google Shape;290;g2a4bd99f114_0_91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-5740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g2a4bd99f114_0_91"/>
          <p:cNvSpPr txBox="1"/>
          <p:nvPr>
            <p:ph type="title"/>
          </p:nvPr>
        </p:nvSpPr>
        <p:spPr>
          <a:xfrm>
            <a:off x="838198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-PL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Poczucie koherencji</a:t>
            </a:r>
            <a:endParaRPr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2" name="Google Shape;292;g2a4bd99f114_0_91"/>
          <p:cNvSpPr txBox="1"/>
          <p:nvPr>
            <p:ph idx="1" type="body"/>
          </p:nvPr>
        </p:nvSpPr>
        <p:spPr>
          <a:xfrm>
            <a:off x="605475" y="1690825"/>
            <a:ext cx="8535600" cy="1249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Jest to wewnętrzny, centralny czynnik, który powoduje, że ludzie radzą sobie ze stresem i nie chorują lub szybko wracają do zdrowia. </a:t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Składnikami poczucia koherencji są: poczucie zrozumiałości (spostrzeganie napływających informacji jako uporządkowanych i spójnych), poczucie zaradności-sterowalności (postrzeganie dostępnych zasobów jako wystarczających do sprostania wymogom) oraz poczucie sensowności (poczucie, że życie ma sens).</a:t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Poczucie koherencji rozwija się w toku socjalizacji. Człowiek żyje wzrasta i rozwija się w </a:t>
            </a: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różnym</a:t>
            </a:r>
            <a:r>
              <a:rPr lang="pl-PL" sz="2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czasie historycznym, podlega oddziaływaniom środowiska naturalnego, ale przede wszystkim istotną rolę odgrywa kontekst społeczno-kulturowy.</a:t>
            </a:r>
            <a:endParaRPr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3" name="Google Shape;293;g2a4bd99f114_0_91"/>
          <p:cNvSpPr txBox="1"/>
          <p:nvPr>
            <p:ph idx="12" type="sldNum"/>
          </p:nvPr>
        </p:nvSpPr>
        <p:spPr>
          <a:xfrm>
            <a:off x="9140971" y="6226198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299" name="Google Shape;299;g2a4bd99f114_0_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2039600" cy="67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g2a4bd99f114_0_98"/>
          <p:cNvSpPr txBox="1"/>
          <p:nvPr>
            <p:ph type="title"/>
          </p:nvPr>
        </p:nvSpPr>
        <p:spPr>
          <a:xfrm>
            <a:off x="1805523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5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Patogeneza</a:t>
            </a:r>
            <a:endParaRPr sz="5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1" name="Google Shape;301;g2a4bd99f114_0_98"/>
          <p:cNvSpPr txBox="1"/>
          <p:nvPr>
            <p:ph idx="1" type="body"/>
          </p:nvPr>
        </p:nvSpPr>
        <p:spPr>
          <a:xfrm>
            <a:off x="4952675" y="1690825"/>
            <a:ext cx="5466300" cy="92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 psychologii patogeneza odnosi się do wpływu czynników takich, jak traumatyczne doświadczenia, stres, wrodzone lub nabyte deficyty emocjonalne i społeczne, na rozwój zaburzeń psychicznych. Obejmuje także interakcję między tymi czynnikami a indywidualnymi cechami psychologicznymi osoby, takimi jak temperament, osobowość i mechanizmy obronne.</a:t>
            </a:r>
            <a:endParaRPr sz="23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2" name="Google Shape;302;g2a4bd99f114_0_98"/>
          <p:cNvSpPr txBox="1"/>
          <p:nvPr>
            <p:ph idx="12" type="sldNum"/>
          </p:nvPr>
        </p:nvSpPr>
        <p:spPr>
          <a:xfrm>
            <a:off x="9140971" y="6226198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308" name="Google Shape;308;g2a4bd99f114_0_105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-5740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g2a4bd99f114_0_105"/>
          <p:cNvSpPr txBox="1"/>
          <p:nvPr>
            <p:ph type="title"/>
          </p:nvPr>
        </p:nvSpPr>
        <p:spPr>
          <a:xfrm>
            <a:off x="838198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pl-PL" sz="2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Jak nasze własne działania wpływają na zdrowie fizyczne i jak zwiększyć swoją rezyliencję na choroby i ich przebieg</a:t>
            </a:r>
            <a:endParaRPr sz="4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10" name="Google Shape;310;g2a4bd99f114_0_105"/>
          <p:cNvSpPr txBox="1"/>
          <p:nvPr>
            <p:ph idx="1" type="body"/>
          </p:nvPr>
        </p:nvSpPr>
        <p:spPr>
          <a:xfrm>
            <a:off x="838200" y="1947725"/>
            <a:ext cx="8304000" cy="92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pl-PL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Wpływ działań wspierających zdrowie</a:t>
            </a:r>
            <a:endParaRPr sz="2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 </a:t>
            </a:r>
            <a:endParaRPr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Nasze codzienne decyzje i nawyki mają ogromny wpływ na zdrowie fizyczne. Oto kluczowe działania, które sprzyjają utrzymaniu dobrego stanu zdrowia: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19075" lvl="0" marL="219075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1.	</a:t>
            </a:r>
            <a:r>
              <a:rPr b="1"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Zdrowa dieta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4325" lvl="0" marL="314325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•	Dieta bogata w świeże warzywa, owoce, produkty pełnoziarniste, białka (np. chude mięso, ryby, rośliny strączkowe) oraz zdrowe tłuszcze (np. oliwa z oliwek, orzechy) wspiera funkcjonowanie organizmu.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4325" lvl="0" marL="314325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•	Unikanie wysoko przetworzonych produktów, nadmiaru soli, cukru i tłuszczów trans zmniejsza ryzyko chorób, takich jak otyłość czy cukrzyca.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11" name="Google Shape;311;g2a4bd99f114_0_105"/>
          <p:cNvSpPr txBox="1"/>
          <p:nvPr>
            <p:ph idx="12" type="sldNum"/>
          </p:nvPr>
        </p:nvSpPr>
        <p:spPr>
          <a:xfrm>
            <a:off x="9140971" y="6226198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316" name="Google Shape;316;p6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6"/>
          <p:cNvSpPr txBox="1"/>
          <p:nvPr/>
        </p:nvSpPr>
        <p:spPr>
          <a:xfrm>
            <a:off x="1" y="0"/>
            <a:ext cx="12192000" cy="50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19075" lvl="0" marL="21907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2.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b="1"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Aktywność fizyczna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4325" lvl="0" marL="31432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•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Regularny ruch, np. spacery, bieganie czy pływanie, poprawia funkcjonowanie układu sercowo-naczyniowego, wzmacnia mięśnie i stawy, a także pozytywnie wpływa na samopoczucie.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4325" lvl="0" marL="31432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•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Zgodnie z wytycznymi WHO należy dążyć do minimum 150 minut umiarkowanego wysiłku fizycznego tygodniowo.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19075" lvl="0" marL="21907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3.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b="1"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Sen i regeneracja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4325" lvl="0" marL="31432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•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Odpowiednia ilość snu (7–9 godzin dziennie) pozwala organizmowi na regenerację i poprawia funkcjonowanie układu odpornościowego oraz zdolność koncentracji.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19075" lvl="0" marL="21907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4.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b="1"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Redukcja stresu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4325" lvl="0" marL="31432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•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Długotrwały stres zwiększa poziom kortyzolu, który w nadmiarze może osłabiać odporność i prowadzić do chorób przewlekłych. Techniki relaksacyjne, takie jak medytacja, oddech przeponowy czy joga, pomagają zredukować jego negatywny wpływ.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19075" lvl="0" marL="21907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5.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b="1"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Unikanie używek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4325" lvl="0" marL="31432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•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Palenie tytoniu, nadużywanie alkoholu i stosowanie innych substancji psychoaktywnych </a:t>
            </a:r>
            <a:b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przyspiesza rozwój wielu chorób, takich jak nowotwory, marskość wątroby czy choroby płuc.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322" name="Google Shape;322;g2a4bd99f114_0_119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g2a4bd99f114_0_119"/>
          <p:cNvSpPr txBox="1"/>
          <p:nvPr>
            <p:ph idx="12" type="sldNum"/>
          </p:nvPr>
        </p:nvSpPr>
        <p:spPr>
          <a:xfrm>
            <a:off x="9140971" y="622619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324" name="Google Shape;324;g2a4bd99f114_0_119"/>
          <p:cNvSpPr txBox="1"/>
          <p:nvPr/>
        </p:nvSpPr>
        <p:spPr>
          <a:xfrm>
            <a:off x="1" y="0"/>
            <a:ext cx="12192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4325" lvl="0" marL="31432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g2a4bd99f114_0_119"/>
          <p:cNvSpPr txBox="1"/>
          <p:nvPr/>
        </p:nvSpPr>
        <p:spPr>
          <a:xfrm>
            <a:off x="723000" y="651350"/>
            <a:ext cx="10746000" cy="48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pl-PL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Wpływ działań antyzdrowotnych</a:t>
            </a:r>
            <a:endParaRPr sz="2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 </a:t>
            </a:r>
            <a:endParaRPr sz="1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Niektóre codzienne nawyki mogą negatywnie wpływać na zdrowie fizyczne, prowadząc do rozwoju poważnych chorób: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23825" lvl="0" marL="123825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•	</a:t>
            </a:r>
            <a:r>
              <a:rPr b="1"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Brak aktywności fizycznej</a:t>
            </a: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: Siedzący tryb życia zwiększa ryzyko nadciśnienia, cukrzycy typu 2 i chorób serca.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23825" lvl="0" marL="123825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•	</a:t>
            </a:r>
            <a:r>
              <a:rPr b="1"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Niezdrowa dieta</a:t>
            </a: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: Nadmierna konsumpcja tłustych i przetworzonych produktów może prowadzić do otyłości i zaburzeń metabolicznych.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23825" lvl="0" marL="123825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•	</a:t>
            </a:r>
            <a:r>
              <a:rPr b="1"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Przewlekły stres</a:t>
            </a: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: Zwiększa ryzyko problemów psychicznych (np. depresji) oraz chorób somatycznych (np. nadciśnienia).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23825" lvl="0" marL="123825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•	</a:t>
            </a:r>
            <a:r>
              <a:rPr b="1"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Stosowanie używek</a:t>
            </a: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: Nadużywanie substancji, takich jak alkohol czy tytoń, </a:t>
            </a:r>
            <a:b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skraca długość życia i prowadzi do przewlekłych schorzeń.</a:t>
            </a:r>
            <a:endParaRPr sz="3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330" name="Google Shape;330;p7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7"/>
          <p:cNvSpPr txBox="1"/>
          <p:nvPr>
            <p:ph idx="12" type="sldNum"/>
          </p:nvPr>
        </p:nvSpPr>
        <p:spPr>
          <a:xfrm>
            <a:off x="9140971" y="622619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332" name="Google Shape;332;p7"/>
          <p:cNvSpPr txBox="1"/>
          <p:nvPr/>
        </p:nvSpPr>
        <p:spPr>
          <a:xfrm>
            <a:off x="289825" y="-127500"/>
            <a:ext cx="11902200" cy="55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23825" lvl="0" marL="12382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 </a:t>
            </a:r>
            <a:endParaRPr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l-PL" sz="25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Jak zwiększyć swoją rezyliencję na choroby i ich przebieg</a:t>
            </a:r>
            <a:endParaRPr sz="25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 </a:t>
            </a:r>
            <a:endParaRPr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Rezyliencja to zdolność organizmu i psychiki do skutecznego radzenia sobie z trudnościami, w tym chorobami. Możemy ją rozwijać poprzez: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 </a:t>
            </a:r>
            <a:endParaRPr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1. Wzmacnianie odporności fizycznej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23825" lvl="0" marL="12382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•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b="1"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Zbilansowana dieta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: Produkty bogate w witaminy i minerały, takie jak witamina C (cytrusy, papryka), cynk (nasiona, orzechy) i witamina D (ryby, jaja, ekspozycja na słońce), wspierają układ odpornościowy.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23825" lvl="0" marL="12382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•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b="1"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Aktywność fizyczna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: Regularny ruch wzmacnia układ odpornościowy, ale należy unikać przetrenowania.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23825" lvl="0" marL="12382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•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b="1"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Sen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: Podczas snu organizm regeneruje się i wytwarza cytokiny, które pomagają zwalczać infekcje.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 </a:t>
            </a:r>
            <a:endParaRPr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2. Wzmacnianie odporności psychicznej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23825" lvl="0" marL="12382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•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b="1"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Wsparcie społeczne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: Silne relacje z rodziną i przyjaciółmi pomagają lepiej radzić sobie z trudnościami.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23825" lvl="0" marL="12382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•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b="1"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Pozytywne nastawienie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: Optymizm wspiera zdrowie psychiczne i zmniejsza negatywne skutki stresu.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23825" lvl="0" marL="12382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•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b="1"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Zarządzanie stresem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: Regularne stosowanie technik relaksacyjnych zmniejsza ryzyko chorób związanych z chronicznym stresem.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337" name="Google Shape;337;p8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8"/>
          <p:cNvSpPr txBox="1"/>
          <p:nvPr/>
        </p:nvSpPr>
        <p:spPr>
          <a:xfrm>
            <a:off x="244800" y="796950"/>
            <a:ext cx="119472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Regularne badania profilaktyczne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23825" lvl="0" marL="12382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•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Kontrola poziomu cukru, cholesterolu i ciśnienia krwi pozwala na wczesne wykrycie nieprawidłowości.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23825" lvl="0" marL="12382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•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Szczepienia ochronne zmniejszają ryzyko infekcji i ich ciężkiego przebiegu.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 </a:t>
            </a:r>
            <a:endParaRPr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4. Edukacja zdrowotna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23825" lvl="0" marL="123825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•</a:t>
            </a: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	</a:t>
            </a: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Zdobywanie wiedzy o zdrowym stylu życia oraz chorobach pozwala podejmować świadome decyzje i minimalizować ryzyko zachorowania.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 </a:t>
            </a:r>
            <a:endParaRPr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l-PL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Podsumowanie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 </a:t>
            </a:r>
            <a:endParaRPr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Nasze działania codzienne są kluczowe dla zdrowia fizycznego i psychicznego. Wprowadzając zdrowe </a:t>
            </a:r>
            <a:b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nawyki, unikając działań antyzdrowotnych oraz dbając o odporność, możemy nie tylko </a:t>
            </a:r>
            <a:b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zminimalizować ryzyko chorób, ale także skutecznie radzić sobie z ich przebiegiem. Zdrowie to nasz </a:t>
            </a:r>
            <a:b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i="0" lang="pl-PL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zasób, o który warto dbać każdego dnia.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 </a:t>
            </a:r>
            <a:endParaRPr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343" name="Google Shape;343;g3227c9b8500_0_13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g3227c9b8500_0_13"/>
          <p:cNvSpPr txBox="1"/>
          <p:nvPr>
            <p:ph type="title"/>
          </p:nvPr>
        </p:nvSpPr>
        <p:spPr>
          <a:xfrm>
            <a:off x="653667" y="600200"/>
            <a:ext cx="10869600" cy="545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3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POSTAWY WOBEC WŁASNEJ CHOROBY</a:t>
            </a:r>
            <a:endParaRPr sz="53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2400">
              <a:solidFill>
                <a:srgbClr val="22222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pl-PL" sz="2400">
                <a:solidFill>
                  <a:srgbClr val="222222"/>
                </a:solidFill>
                <a:latin typeface="EB Garamond"/>
                <a:ea typeface="EB Garamond"/>
                <a:cs typeface="EB Garamond"/>
                <a:sym typeface="EB Garamond"/>
              </a:rPr>
              <a:t>Im chory przejawia </a:t>
            </a:r>
            <a:r>
              <a:rPr b="1" lang="pl-PL" sz="2400">
                <a:solidFill>
                  <a:srgbClr val="222222"/>
                </a:solidFill>
                <a:latin typeface="EB Garamond"/>
                <a:ea typeface="EB Garamond"/>
                <a:cs typeface="EB Garamond"/>
                <a:sym typeface="EB Garamond"/>
              </a:rPr>
              <a:t>wyższe nasilenie postawy walki, pozytywnego przewartościowania i konstruktywnej strategii radzenia sobie z chorobą</a:t>
            </a:r>
            <a:r>
              <a:rPr lang="pl-PL" sz="2400">
                <a:solidFill>
                  <a:srgbClr val="222222"/>
                </a:solidFill>
                <a:latin typeface="EB Garamond"/>
                <a:ea typeface="EB Garamond"/>
                <a:cs typeface="EB Garamond"/>
                <a:sym typeface="EB Garamond"/>
              </a:rPr>
              <a:t> nowotworową, tym lepiej funkcjonuje fizycznie, emocjonalnie, poznawczo, w relacjach społecznych oraz tym osiąga wyższą ogólną jakość życia</a:t>
            </a:r>
            <a:endParaRPr sz="2400">
              <a:solidFill>
                <a:srgbClr val="22222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2400">
              <a:solidFill>
                <a:srgbClr val="22222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>
                <a:solidFill>
                  <a:srgbClr val="222222"/>
                </a:solidFill>
                <a:latin typeface="EB Garamond"/>
                <a:ea typeface="EB Garamond"/>
                <a:cs typeface="EB Garamond"/>
                <a:sym typeface="EB Garamond"/>
              </a:rPr>
              <a:t>Im chory przejawia </a:t>
            </a:r>
            <a:r>
              <a:rPr b="1" lang="pl-PL" sz="2400">
                <a:solidFill>
                  <a:srgbClr val="222222"/>
                </a:solidFill>
                <a:latin typeface="EB Garamond"/>
                <a:ea typeface="EB Garamond"/>
                <a:cs typeface="EB Garamond"/>
                <a:sym typeface="EB Garamond"/>
              </a:rPr>
              <a:t>wyższe nasilenie postawy zaabsorbowania lękowego, bezradności–beznadziei i destruktywnej strategii radzenia sobie z chorobą</a:t>
            </a:r>
            <a:r>
              <a:rPr lang="pl-PL" sz="2400">
                <a:solidFill>
                  <a:srgbClr val="222222"/>
                </a:solidFill>
                <a:latin typeface="EB Garamond"/>
                <a:ea typeface="EB Garamond"/>
                <a:cs typeface="EB Garamond"/>
                <a:sym typeface="EB Garamond"/>
              </a:rPr>
              <a:t> nowotworową, tym gorzej funkcjonuje fizycznie, emocjonalnie, poznawczo, w relacjach społecznych oraz tym osiąga niższą ogólną jakość życia</a:t>
            </a:r>
            <a:endParaRPr sz="2400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349" name="Google Shape;349;g3227c9b8500_0_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g3227c9b8500_0_118"/>
          <p:cNvSpPr txBox="1"/>
          <p:nvPr>
            <p:ph type="title"/>
          </p:nvPr>
        </p:nvSpPr>
        <p:spPr>
          <a:xfrm>
            <a:off x="3919675" y="593375"/>
            <a:ext cx="6929700" cy="5626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l-PL" sz="3200">
                <a:latin typeface="EB Garamond"/>
                <a:ea typeface="EB Garamond"/>
                <a:cs typeface="EB Garamond"/>
                <a:sym typeface="EB Garamond"/>
              </a:rPr>
              <a:t>Elizabeth Kübler – Ross wyróżniła te reakcje na chorobę:</a:t>
            </a:r>
            <a:endParaRPr sz="3200">
              <a:latin typeface="EB Garamond"/>
              <a:ea typeface="EB Garamond"/>
              <a:cs typeface="EB Garamond"/>
              <a:sym typeface="EB Garamond"/>
            </a:endParaRPr>
          </a:p>
          <a:p>
            <a:pPr indent="-454659" lvl="0" marL="1104900" rtl="0" algn="l">
              <a:lnSpc>
                <a:spcPct val="115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EB Garamond"/>
              <a:buAutoNum type="arabicPeriod"/>
            </a:pPr>
            <a:r>
              <a:rPr lang="pl-PL" sz="2622">
                <a:latin typeface="EB Garamond"/>
                <a:ea typeface="EB Garamond"/>
                <a:cs typeface="EB Garamond"/>
                <a:sym typeface="EB Garamond"/>
              </a:rPr>
              <a:t>Zaprzeczanie chorobie „na pewno się pomylili podczas badań”.</a:t>
            </a:r>
            <a:endParaRPr sz="2622">
              <a:latin typeface="EB Garamond"/>
              <a:ea typeface="EB Garamond"/>
              <a:cs typeface="EB Garamond"/>
              <a:sym typeface="EB Garamond"/>
            </a:endParaRPr>
          </a:p>
          <a:p>
            <a:pPr indent="-454659" lvl="0" marL="1104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EB Garamond"/>
              <a:buAutoNum type="arabicPeriod"/>
            </a:pPr>
            <a:r>
              <a:rPr lang="pl-PL" sz="2622">
                <a:latin typeface="EB Garamond"/>
                <a:ea typeface="EB Garamond"/>
                <a:cs typeface="EB Garamond"/>
                <a:sym typeface="EB Garamond"/>
              </a:rPr>
              <a:t>Gniew „dlaczego właśnie mnie to spotkało?”</a:t>
            </a:r>
            <a:endParaRPr sz="2622">
              <a:latin typeface="EB Garamond"/>
              <a:ea typeface="EB Garamond"/>
              <a:cs typeface="EB Garamond"/>
              <a:sym typeface="EB Garamond"/>
            </a:endParaRPr>
          </a:p>
          <a:p>
            <a:pPr indent="-454659" lvl="0" marL="1104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EB Garamond"/>
              <a:buAutoNum type="arabicPeriod"/>
            </a:pPr>
            <a:r>
              <a:rPr lang="pl-PL" sz="2622">
                <a:latin typeface="EB Garamond"/>
                <a:ea typeface="EB Garamond"/>
                <a:cs typeface="EB Garamond"/>
                <a:sym typeface="EB Garamond"/>
              </a:rPr>
              <a:t>Targowanie się „byle jeszcze trochę dłużej pożyć”</a:t>
            </a:r>
            <a:endParaRPr sz="2622">
              <a:latin typeface="EB Garamond"/>
              <a:ea typeface="EB Garamond"/>
              <a:cs typeface="EB Garamond"/>
              <a:sym typeface="EB Garamond"/>
            </a:endParaRPr>
          </a:p>
          <a:p>
            <a:pPr indent="-454659" lvl="0" marL="1104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EB Garamond"/>
              <a:buAutoNum type="arabicPeriod"/>
            </a:pPr>
            <a:r>
              <a:rPr lang="pl-PL" sz="2622">
                <a:latin typeface="EB Garamond"/>
                <a:ea typeface="EB Garamond"/>
                <a:cs typeface="EB Garamond"/>
                <a:sym typeface="EB Garamond"/>
              </a:rPr>
              <a:t>Depresja „nic już się nie da zrobić, to koniec”</a:t>
            </a:r>
            <a:endParaRPr sz="2622">
              <a:latin typeface="EB Garamond"/>
              <a:ea typeface="EB Garamond"/>
              <a:cs typeface="EB Garamond"/>
              <a:sym typeface="EB Garamond"/>
            </a:endParaRPr>
          </a:p>
          <a:p>
            <a:pPr indent="-454659" lvl="0" marL="1104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EB Garamond"/>
              <a:buAutoNum type="arabicPeriod"/>
            </a:pPr>
            <a:r>
              <a:rPr lang="pl-PL" sz="2622">
                <a:latin typeface="EB Garamond"/>
                <a:ea typeface="EB Garamond"/>
                <a:cs typeface="EB Garamond"/>
                <a:sym typeface="EB Garamond"/>
              </a:rPr>
              <a:t>Pogodzenie się „ok, jestem chory ale zrobię wszystko, co mogę w tej sytuacji”</a:t>
            </a:r>
            <a:endParaRPr sz="2622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51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355" name="Google Shape;355;g3227c9b8500_0_168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g3227c9b8500_0_168"/>
          <p:cNvSpPr txBox="1"/>
          <p:nvPr>
            <p:ph type="title"/>
          </p:nvPr>
        </p:nvSpPr>
        <p:spPr>
          <a:xfrm>
            <a:off x="415600" y="593367"/>
            <a:ext cx="11360700" cy="551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>
                <a:solidFill>
                  <a:srgbClr val="4957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Postawy wobec zdrowia (Zofia Kubińska, Anna Pańczuk, Anna Ławnik)</a:t>
            </a:r>
            <a:endParaRPr sz="2400">
              <a:solidFill>
                <a:srgbClr val="49576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51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2400">
              <a:solidFill>
                <a:srgbClr val="49576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51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pic>
        <p:nvPicPr>
          <p:cNvPr id="357" name="Google Shape;357;g3227c9b8500_0_1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46577" y="1341209"/>
            <a:ext cx="8498835" cy="5516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362" name="Google Shape;362;g3227c9b8500_0_219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g3227c9b8500_0_2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7283" y="432869"/>
            <a:ext cx="9537434" cy="5992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368" name="Google Shape;368;g3227c9b8500_0_269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g3227c9b8500_0_269"/>
          <p:cNvSpPr txBox="1"/>
          <p:nvPr/>
        </p:nvSpPr>
        <p:spPr>
          <a:xfrm>
            <a:off x="1129200" y="2058833"/>
            <a:ext cx="10280100" cy="45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</a:endParaRPr>
          </a:p>
        </p:txBody>
      </p:sp>
      <p:pic>
        <p:nvPicPr>
          <p:cNvPr id="370" name="Google Shape;370;g3227c9b8500_0_2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5118" y="0"/>
            <a:ext cx="827625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376" name="Google Shape;376;g3227c9b8500_0_320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g3227c9b8500_0_320"/>
          <p:cNvSpPr txBox="1"/>
          <p:nvPr>
            <p:ph type="title"/>
          </p:nvPr>
        </p:nvSpPr>
        <p:spPr>
          <a:xfrm>
            <a:off x="415650" y="1756100"/>
            <a:ext cx="8898600" cy="1540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l-PL" sz="2130">
                <a:latin typeface="EB Garamond"/>
                <a:ea typeface="EB Garamond"/>
                <a:cs typeface="EB Garamond"/>
                <a:sym typeface="EB Garamond"/>
              </a:rPr>
              <a:t>Psychosomatyka to dziedzina nauki zajmująca się badaniem i wyjaśnianiem wzajemnych zależności między psychiką a ciałem. Opiera się na założeniu, że emocje, stres i inne czynniki psychiczne mogą wpływać na funkcjonowanie organizmu, a także przyczyniać się do powstawania lub zaostrzenia chorób somatycznych. </a:t>
            </a:r>
            <a:endParaRPr sz="213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13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l-PL" sz="2130">
                <a:latin typeface="EB Garamond"/>
                <a:ea typeface="EB Garamond"/>
                <a:cs typeface="EB Garamond"/>
                <a:sym typeface="EB Garamond"/>
              </a:rPr>
              <a:t>Współczesna medycyna coraz bardziej uwzględnia holistyczne podejście do zdrowia, dostrzegając, że ciało i umysł nie funkcjonują w izolacji. Czynniki psychiczne, takie jak przewlekły stres, lęk czy depresja, mogą wpływać na układ nerwowy, hormonalny i immunologiczny, prowadząc do różnorodnych dolegliwości fizycznych. Na przykład, osoby doświadczające długotrwałego stresu często zgłaszają bóle głowy, zaburzenia snu, problemy trawienne czy bóle mięśniowe, które mogą mieć podłoże psychosomatyczne.</a:t>
            </a:r>
            <a:endParaRPr sz="213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78" name="Google Shape;378;g3227c9b8500_0_320"/>
          <p:cNvSpPr txBox="1"/>
          <p:nvPr>
            <p:ph idx="12" type="sldNum"/>
          </p:nvPr>
        </p:nvSpPr>
        <p:spPr>
          <a:xfrm>
            <a:off x="11296601" y="6433148"/>
            <a:ext cx="731700" cy="309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00"/>
              <a:t>‹#›</a:t>
            </a:fld>
            <a:endParaRPr sz="100"/>
          </a:p>
        </p:txBody>
      </p:sp>
      <p:sp>
        <p:nvSpPr>
          <p:cNvPr id="379" name="Google Shape;379;g3227c9b8500_0_320"/>
          <p:cNvSpPr txBox="1"/>
          <p:nvPr/>
        </p:nvSpPr>
        <p:spPr>
          <a:xfrm>
            <a:off x="2154950" y="665725"/>
            <a:ext cx="7589700" cy="9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5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PSYCHOSOMATYKA</a:t>
            </a:r>
            <a:endParaRPr sz="45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385" name="Google Shape;385;g3227c9b8500_0_3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g3227c9b8500_0_329"/>
          <p:cNvSpPr txBox="1"/>
          <p:nvPr>
            <p:ph type="title"/>
          </p:nvPr>
        </p:nvSpPr>
        <p:spPr>
          <a:xfrm>
            <a:off x="4507925" y="593375"/>
            <a:ext cx="64131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l-PL" sz="2530">
                <a:latin typeface="EB Garamond"/>
                <a:ea typeface="EB Garamond"/>
                <a:cs typeface="EB Garamond"/>
                <a:sym typeface="EB Garamond"/>
              </a:rPr>
              <a:t>Nie oznacza to, że dolegliwości te są „wymyślone” – objawy są realne i często bardzo dokuczliwe. Jednak ich przyczyna leży w procesach psychicznych, takich jak chroniczny stres, nieprzepracowane traumy czy konflikty emocjonalne. Zrozumienie tych zależności jest kluczowe dla skutecznego leczenia i profilaktyki wielu schorzeń. Psychosomatyka uczy, że równowaga psychiczna odgrywa kluczową rolę w zachowaniu zdrowia fizycznego. W związku z tym leczenie powinno uwzględniać nie tylko aspekty somatyczne, lecz także psychiczne, oferując pacjentowi kompleksową opiekę.</a:t>
            </a:r>
            <a:endParaRPr sz="253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87" name="Google Shape;387;g3227c9b8500_0_32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393" name="Google Shape;393;g3227c9b8500_0_3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g3227c9b8500_0_33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l-PL" sz="4730">
                <a:latin typeface="EB Garamond"/>
                <a:ea typeface="EB Garamond"/>
                <a:cs typeface="EB Garamond"/>
                <a:sym typeface="EB Garamond"/>
              </a:rPr>
              <a:t>Przykłady chorób psychosomatycznych</a:t>
            </a:r>
            <a:endParaRPr sz="473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95" name="Google Shape;395;g3227c9b8500_0_33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396" name="Google Shape;396;g3227c9b8500_0_337"/>
          <p:cNvSpPr txBox="1"/>
          <p:nvPr/>
        </p:nvSpPr>
        <p:spPr>
          <a:xfrm>
            <a:off x="4594000" y="1598275"/>
            <a:ext cx="6212400" cy="38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B Garamond"/>
              <a:buAutoNum type="arabicPeriod"/>
            </a:pPr>
            <a:r>
              <a:rPr lang="pl-PL" sz="2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Choroba wrzodowa żołądka i dwunastnicy - stres i napięcie emocjonalne mogą prowadzić do nadmiernego wydzielania kwasu solnego w żołądku, co przyczynia się do powstawania wrzodów. </a:t>
            </a:r>
            <a:endParaRPr sz="2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B Garamond"/>
              <a:buAutoNum type="arabicPeriod"/>
            </a:pPr>
            <a:r>
              <a:rPr lang="pl-PL" sz="2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Łuszczyca - przebieg może się nasilać pod wpływem stresu</a:t>
            </a:r>
            <a:endParaRPr sz="2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B Garamond"/>
              <a:buAutoNum type="arabicPeriod"/>
            </a:pPr>
            <a:r>
              <a:rPr lang="pl-PL" sz="2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Zaburzenia rytmu serca - silne emocje, takie jak lęk czy panika, mogą powodować </a:t>
            </a:r>
            <a:r>
              <a:rPr lang="pl-PL" sz="2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arytmię</a:t>
            </a:r>
            <a:r>
              <a:rPr lang="pl-PL" sz="2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serca, szczególnie u osób z predyspozycjami</a:t>
            </a:r>
            <a:endParaRPr sz="2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402" name="Google Shape;402;g3227c9b8500_0_346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g3227c9b8500_0_34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l-PL" sz="4630">
                <a:latin typeface="EB Garamond"/>
                <a:ea typeface="EB Garamond"/>
                <a:cs typeface="EB Garamond"/>
                <a:sym typeface="EB Garamond"/>
              </a:rPr>
              <a:t>Stres chroniczny i jego konsekwencje </a:t>
            </a:r>
            <a:endParaRPr sz="463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br>
              <a:rPr lang="pl-PL" sz="3930"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pl-PL" sz="2530">
                <a:latin typeface="EB Garamond"/>
                <a:ea typeface="EB Garamond"/>
                <a:cs typeface="EB Garamond"/>
                <a:sym typeface="EB Garamond"/>
              </a:rPr>
              <a:t>Długotrwały, chroniczny stres może wywoływać szereg poważnych skutków zdrowotnych. W wyniku długotrwałej aktywacji mechanizmów stresowych organizm nie ma czasu na regenerację, a reakcje obronne stają się zbyt intensywne lub niewłaściwe. </a:t>
            </a:r>
            <a:endParaRPr sz="253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br>
              <a:rPr lang="pl-PL" sz="2530"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pl-PL" sz="2530">
                <a:latin typeface="EB Garamond"/>
                <a:ea typeface="EB Garamond"/>
                <a:cs typeface="EB Garamond"/>
                <a:sym typeface="EB Garamond"/>
              </a:rPr>
              <a:t>Stres chroniczny ma wpływ na układ hormonalny, wyczerpuje mechanizmy obronne organizmu, prowadzi do zaburzeń snu i chorób sercowo-naczyniowych.</a:t>
            </a:r>
            <a:endParaRPr sz="253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04" name="Google Shape;404;g3227c9b8500_0_34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410" name="Google Shape;410;g3227c9b8500_0_3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g3227c9b8500_0_354"/>
          <p:cNvSpPr txBox="1"/>
          <p:nvPr>
            <p:ph type="title"/>
          </p:nvPr>
        </p:nvSpPr>
        <p:spPr>
          <a:xfrm>
            <a:off x="4364425" y="636425"/>
            <a:ext cx="70674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l-PL" sz="2930">
                <a:latin typeface="EB Garamond"/>
                <a:ea typeface="EB Garamond"/>
                <a:cs typeface="EB Garamond"/>
                <a:sym typeface="EB Garamond"/>
              </a:rPr>
              <a:t>Emocje, takie jak lęk i depresja, mają bezpośredni wpływ na zdrowie fizyczne, oddziałując na funkcjonowanie różnych układów w organizmie. Reakcje emocjonalne mogą prowadzić do przewlekłych zmian w funkcjonowaniu układów hormonalnego, nerwowego i immunologicznego, co w efekcie może sprzyjać rozwojowi wielu chorób somatycznych. </a:t>
            </a:r>
            <a:endParaRPr sz="293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12" name="Google Shape;412;g3227c9b8500_0_35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ychology Backgrounds Images | Free Photos, PNG Stickers, Wallpapers &amp;  Backgrounds - rawpixel" id="418" name="Google Shape;418;g3227c9b8500_0_361"/>
          <p:cNvPicPr preferRelativeResize="0"/>
          <p:nvPr/>
        </p:nvPicPr>
        <p:blipFill rotWithShape="1">
          <a:blip r:embed="rId3">
            <a:alphaModFix/>
          </a:blip>
          <a:srcRect b="0" l="35207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g3227c9b8500_0_36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pl-PL" sz="2330">
                <a:latin typeface="EB Garamond"/>
                <a:ea typeface="EB Garamond"/>
                <a:cs typeface="EB Garamond"/>
                <a:sym typeface="EB Garamond"/>
              </a:rPr>
              <a:t>Psychologia wyróżnia różne typy osobowości, z których niektóre są szczególnie narażone na rozwój chorób somatycznych:</a:t>
            </a:r>
            <a:endParaRPr b="1" sz="233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33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pl-PL" sz="2330">
                <a:latin typeface="EB Garamond"/>
                <a:ea typeface="EB Garamond"/>
                <a:cs typeface="EB Garamond"/>
                <a:sym typeface="EB Garamond"/>
              </a:rPr>
              <a:t>Typ osobowości A </a:t>
            </a:r>
            <a:br>
              <a:rPr b="1" lang="pl-PL" sz="2330"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pl-PL" sz="2330">
                <a:latin typeface="EB Garamond"/>
                <a:ea typeface="EB Garamond"/>
                <a:cs typeface="EB Garamond"/>
                <a:sym typeface="EB Garamond"/>
              </a:rPr>
              <a:t>Osoby należące do typu osobowości A charakteryzują się cechami takimi jak nadmierna rywalizacja, impulsywność, agresywność, ciągła potrzeba kontroli, duży poziom napięcia i niecierpliwości.</a:t>
            </a:r>
            <a:br>
              <a:rPr lang="pl-PL" sz="2330">
                <a:latin typeface="EB Garamond"/>
                <a:ea typeface="EB Garamond"/>
                <a:cs typeface="EB Garamond"/>
                <a:sym typeface="EB Garamond"/>
              </a:rPr>
            </a:br>
            <a:endParaRPr sz="233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pl-PL" sz="2330">
                <a:latin typeface="EB Garamond"/>
                <a:ea typeface="EB Garamond"/>
                <a:cs typeface="EB Garamond"/>
                <a:sym typeface="EB Garamond"/>
              </a:rPr>
              <a:t>Typ osobowości B</a:t>
            </a:r>
            <a:r>
              <a:rPr lang="pl-PL" sz="2330">
                <a:latin typeface="EB Garamond"/>
                <a:ea typeface="EB Garamond"/>
                <a:cs typeface="EB Garamond"/>
                <a:sym typeface="EB Garamond"/>
              </a:rPr>
              <a:t> </a:t>
            </a:r>
            <a:br>
              <a:rPr lang="pl-PL" sz="2330"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pl-PL" sz="2330">
                <a:latin typeface="EB Garamond"/>
                <a:ea typeface="EB Garamond"/>
                <a:cs typeface="EB Garamond"/>
                <a:sym typeface="EB Garamond"/>
              </a:rPr>
              <a:t>W przeciwieństwie do typu A, osoby z typem osobowości B są bardziej zrelaksowane, cierpliwe i mniej skłonne do rywalizacji. Choć nie są całkowicie odporne na stres, ich podejście do życia jest zazwyczaj mniej obciążające dla organizmu. Mimo to, także osoby typu B mogą rozwijać problemy zdrowotne w wyniku przewlekłego stresu, chociaż ryzyko to jest mniejsze niż w przypadku typu A. </a:t>
            </a:r>
            <a:endParaRPr sz="233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20" name="Google Shape;420;g3227c9b8500_0_36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9"/>
          <p:cNvSpPr txBox="1"/>
          <p:nvPr>
            <p:ph idx="11" type="ftr"/>
          </p:nvPr>
        </p:nvSpPr>
        <p:spPr>
          <a:xfrm>
            <a:off x="298650" y="3931300"/>
            <a:ext cx="57048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/>
              <a:t>ŹRÓDŁA:</a:t>
            </a:r>
            <a:endParaRPr sz="1100"/>
          </a:p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br>
              <a:rPr lang="pl-PL" sz="1100">
                <a:latin typeface="Calibri"/>
                <a:ea typeface="Calibri"/>
                <a:cs typeface="Calibri"/>
                <a:sym typeface="Calibri"/>
              </a:rPr>
            </a:br>
            <a:r>
              <a:rPr lang="pl-PL" sz="1100"/>
              <a:t>1. Heszen, I., Sęk, H. (2007). Psychologia zdrowia. Wydawnictwo Naukowe PWN, Warszawa.</a:t>
            </a:r>
            <a:endParaRPr sz="1100"/>
          </a:p>
          <a:p>
            <a:pPr indent="-219075" lvl="0" marL="219075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l-PL" sz="1100"/>
              <a:t>2. Heszen-Celińska, S. (2020). Psychologia zdrowia. Wydawnictwo Naukowe PWN, Warszawa.</a:t>
            </a:r>
            <a:endParaRPr sz="1100"/>
          </a:p>
          <a:p>
            <a:pPr indent="-219075" lvl="0" marL="219075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l-PL" sz="1100"/>
              <a:t>3. Heszen, I., Życińska, J. (2008). Psychologia zdrowia. W poszukiwaniu pozytywnych inspiracji. Wydawnictwo ACADEMICA, Warszawa.</a:t>
            </a:r>
            <a:endParaRPr sz="1100"/>
          </a:p>
          <a:p>
            <a:pPr indent="-219075" lvl="0" marL="219075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l-PL" sz="1100"/>
              <a:t>4. World Health Organization (2020). Guidelines on Physical Activity and Sedentary Behavior.</a:t>
            </a:r>
            <a:endParaRPr sz="1100"/>
          </a:p>
          <a:p>
            <a:pPr indent="-219075" lvl="0" marL="219075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pl-PL" sz="1100"/>
              <a:t>5. Sapolsky, R. M. (2004). Why Zebras Don’t Get Ulcers. W. H. Freeman &amp; Company.</a:t>
            </a:r>
            <a:endParaRPr sz="1100"/>
          </a:p>
          <a:p>
            <a:pPr indent="-219075" lvl="0" marL="219075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l-PL" sz="1100"/>
              <a:t>6. “Przystosowanie psychiczne do choroby nowotworowej a jakość życia uwarunkowana stanem zdrowia u chorych onkologicznych” (Marta Kulpa, Krzysztof Owczarek, Beata Stypuła-Ciuba), Palliative Medicine/Medycyna Paliatywna, 2013</a:t>
            </a:r>
            <a:endParaRPr sz="1100"/>
          </a:p>
          <a:p>
            <a:pPr indent="-219075" lvl="0" marL="219075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l-PL" sz="1100"/>
              <a:t>7. “Postawy wobec zdrowia jako jeden z przejawów kompetencji zdrowotnych” (Zofia Kubińska, Anna Pańczuk, Anna Ławnik)</a:t>
            </a:r>
            <a:endParaRPr sz="1100"/>
          </a:p>
          <a:p>
            <a:pPr indent="-219075" lvl="0" marL="219075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l-PL" sz="1100"/>
              <a:t>8. “Rola czynników psychicznych w rozwoju chorób” (Beata Kowalewska, Elżbieta Krajewska-Kułak, Elżbieta Ortman, Agata Gołębiewska)</a:t>
            </a:r>
            <a:endParaRPr sz="1100"/>
          </a:p>
          <a:p>
            <a:pPr indent="-219075" lvl="0" marL="219075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l-PL" sz="1100"/>
              <a:t>9. Ewa Kempisty-Jeznach, Chorzy ze stresu. Problemy psychosomatyczne, Prószyński Media, 2020</a:t>
            </a:r>
            <a:endParaRPr sz="1100"/>
          </a:p>
          <a:p>
            <a:pPr indent="-219075" lvl="0" marL="219075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l-PL" sz="1100"/>
              <a:t>10. OpenStax, Psychologia, Rozdział 14: Stres a choroby</a:t>
            </a:r>
            <a:endParaRPr sz="1100"/>
          </a:p>
          <a:p>
            <a:pPr indent="-219075" lvl="0" marL="219075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l-PL" sz="1100"/>
              <a:t>11. Jak uwolnić się od stresu - Jennifer Love, Kjell Tore Hovik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/>
              <a:t>12. https://doi.org/10.1176/appi.focus.20160044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/>
              <a:t>13. https://doi.org/10.1196/annals.1314.001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/>
              <a:t>14. https://basiw.mz.gov.pl/wp-content/uploads/2020/06/Mortality-in-people-with-mental-disorders-in-poland-a-nationwide-register-based-cohort-study.pdf</a:t>
            </a:r>
            <a:endParaRPr sz="1100"/>
          </a:p>
          <a:p>
            <a:pPr indent="-219075" lvl="0" marL="2190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1050">
              <a:solidFill>
                <a:srgbClr val="080809"/>
              </a:solidFill>
              <a:highlight>
                <a:srgbClr val="F0F0F0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1050">
              <a:solidFill>
                <a:srgbClr val="080809"/>
              </a:solidFill>
              <a:highlight>
                <a:srgbClr val="F0F0F0"/>
              </a:highlight>
            </a:endParaRPr>
          </a:p>
          <a:p>
            <a:pPr indent="-219075" lvl="0" marL="219075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-219075" lvl="0" marL="219075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50">
              <a:solidFill>
                <a:srgbClr val="080809"/>
              </a:solidFill>
              <a:highlight>
                <a:srgbClr val="F0F0F0"/>
              </a:highlight>
            </a:endParaRPr>
          </a:p>
          <a:p>
            <a:pPr indent="-219075" lvl="0" marL="219075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9"/>
          <p:cNvSpPr txBox="1"/>
          <p:nvPr>
            <p:ph idx="12" type="sldNum"/>
          </p:nvPr>
        </p:nvSpPr>
        <p:spPr>
          <a:xfrm>
            <a:off x="9140971" y="622619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tyw pakietu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otyw pakietu Office">
  <a:themeElements>
    <a:clrScheme name="Custom 17">
      <a:dk1>
        <a:srgbClr val="000000"/>
      </a:dk1>
      <a:lt1>
        <a:srgbClr val="FFFFFF"/>
      </a:lt1>
      <a:dk2>
        <a:srgbClr val="FC4EFB"/>
      </a:dk2>
      <a:lt2>
        <a:srgbClr val="E7E6E6"/>
      </a:lt2>
      <a:accent1>
        <a:srgbClr val="FAF24C"/>
      </a:accent1>
      <a:accent2>
        <a:srgbClr val="5EFCAC"/>
      </a:accent2>
      <a:accent3>
        <a:srgbClr val="73EBF9"/>
      </a:accent3>
      <a:accent4>
        <a:srgbClr val="316CFC"/>
      </a:accent4>
      <a:accent5>
        <a:srgbClr val="B059FD"/>
      </a:accent5>
      <a:accent6>
        <a:srgbClr val="9405FC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2024-12-31T11:16:47Z</dcterms:created>
  <dc:creator>Krzysztof Popiół</dc:creator>
</cp:coreProperties>
</file>