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1"/>
  </p:sldMasterIdLst>
  <p:sldIdLst>
    <p:sldId id="341" r:id="rId2"/>
    <p:sldId id="269" r:id="rId3"/>
    <p:sldId id="257" r:id="rId4"/>
    <p:sldId id="337" r:id="rId5"/>
    <p:sldId id="258" r:id="rId6"/>
    <p:sldId id="335" r:id="rId7"/>
    <p:sldId id="340" r:id="rId8"/>
    <p:sldId id="259" r:id="rId9"/>
    <p:sldId id="277" r:id="rId10"/>
    <p:sldId id="276" r:id="rId11"/>
    <p:sldId id="278" r:id="rId12"/>
    <p:sldId id="286" r:id="rId13"/>
    <p:sldId id="292" r:id="rId14"/>
    <p:sldId id="299" r:id="rId15"/>
    <p:sldId id="302" r:id="rId16"/>
    <p:sldId id="300" r:id="rId17"/>
    <p:sldId id="298" r:id="rId18"/>
    <p:sldId id="303" r:id="rId19"/>
    <p:sldId id="304" r:id="rId20"/>
    <p:sldId id="260" r:id="rId21"/>
    <p:sldId id="319" r:id="rId22"/>
    <p:sldId id="318" r:id="rId23"/>
    <p:sldId id="317" r:id="rId24"/>
    <p:sldId id="316" r:id="rId25"/>
    <p:sldId id="270" r:id="rId26"/>
    <p:sldId id="275" r:id="rId27"/>
    <p:sldId id="279" r:id="rId28"/>
    <p:sldId id="281" r:id="rId29"/>
    <p:sldId id="307" r:id="rId30"/>
    <p:sldId id="280" r:id="rId31"/>
    <p:sldId id="308" r:id="rId32"/>
    <p:sldId id="309" r:id="rId33"/>
    <p:sldId id="262" r:id="rId34"/>
    <p:sldId id="284" r:id="rId35"/>
    <p:sldId id="288" r:id="rId36"/>
    <p:sldId id="289" r:id="rId37"/>
    <p:sldId id="290" r:id="rId38"/>
    <p:sldId id="293" r:id="rId39"/>
    <p:sldId id="294" r:id="rId40"/>
    <p:sldId id="296" r:id="rId41"/>
    <p:sldId id="297" r:id="rId42"/>
    <p:sldId id="326" r:id="rId43"/>
    <p:sldId id="327" r:id="rId44"/>
    <p:sldId id="328" r:id="rId45"/>
    <p:sldId id="329" r:id="rId46"/>
    <p:sldId id="330" r:id="rId47"/>
    <p:sldId id="331" r:id="rId48"/>
    <p:sldId id="332" r:id="rId49"/>
    <p:sldId id="263" r:id="rId50"/>
    <p:sldId id="283" r:id="rId51"/>
    <p:sldId id="287" r:id="rId52"/>
    <p:sldId id="291" r:id="rId53"/>
    <p:sldId id="264" r:id="rId54"/>
    <p:sldId id="305" r:id="rId55"/>
    <p:sldId id="295" r:id="rId56"/>
    <p:sldId id="301" r:id="rId57"/>
    <p:sldId id="306" r:id="rId58"/>
    <p:sldId id="333" r:id="rId59"/>
    <p:sldId id="334" r:id="rId60"/>
    <p:sldId id="336" r:id="rId61"/>
    <p:sldId id="338" r:id="rId62"/>
    <p:sldId id="266" r:id="rId63"/>
    <p:sldId id="339" r:id="rId64"/>
    <p:sldId id="324" r:id="rId65"/>
    <p:sldId id="268" r:id="rId66"/>
    <p:sldId id="323" r:id="rId67"/>
    <p:sldId id="322" r:id="rId68"/>
    <p:sldId id="320" r:id="rId69"/>
    <p:sldId id="267" r:id="rId70"/>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2A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 Type="http://schemas.openxmlformats.org/officeDocument/2006/relationships/slide" Target="slides/slide6.xml" /><Relationship Id="rId71"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61" Type="http://schemas.openxmlformats.org/officeDocument/2006/relationships/slide" Target="slides/slide60.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viewProps" Target="viewProps.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1" Type="http://schemas.openxmlformats.org/officeDocument/2006/relationships/slideMaster" Target="slideMasters/slideMaster1.xml" /><Relationship Id="rId6" Type="http://schemas.openxmlformats.org/officeDocument/2006/relationships/slide" Target="slides/slide5.xml" /></Relationships>
</file>

<file path=ppt/diagrams/_rels/data2.xml.rels><?xml version="1.0" encoding="UTF-8" standalone="yes"?>
<Relationships xmlns="http://schemas.openxmlformats.org/package/2006/relationships"><Relationship Id="rId8" Type="http://schemas.openxmlformats.org/officeDocument/2006/relationships/image" Target="../media/image14.svg" /><Relationship Id="rId3" Type="http://schemas.openxmlformats.org/officeDocument/2006/relationships/image" Target="../media/image9.png" /><Relationship Id="rId7" Type="http://schemas.openxmlformats.org/officeDocument/2006/relationships/image" Target="../media/image13.png" /><Relationship Id="rId2" Type="http://schemas.openxmlformats.org/officeDocument/2006/relationships/image" Target="../media/image8.svg" /><Relationship Id="rId1" Type="http://schemas.openxmlformats.org/officeDocument/2006/relationships/image" Target="../media/image7.png" /><Relationship Id="rId6" Type="http://schemas.openxmlformats.org/officeDocument/2006/relationships/image" Target="../media/image12.svg" /><Relationship Id="rId5" Type="http://schemas.openxmlformats.org/officeDocument/2006/relationships/image" Target="../media/image11.png" /><Relationship Id="rId4" Type="http://schemas.openxmlformats.org/officeDocument/2006/relationships/image" Target="../media/image10.svg" /></Relationships>
</file>

<file path=ppt/diagrams/_rels/data7.xml.rels><?xml version="1.0" encoding="UTF-8" standalone="yes"?>
<Relationships xmlns="http://schemas.openxmlformats.org/package/2006/relationships"><Relationship Id="rId3" Type="http://schemas.openxmlformats.org/officeDocument/2006/relationships/image" Target="../media/image61.png" /><Relationship Id="rId2" Type="http://schemas.openxmlformats.org/officeDocument/2006/relationships/image" Target="../media/image60.svg" /><Relationship Id="rId1" Type="http://schemas.openxmlformats.org/officeDocument/2006/relationships/image" Target="../media/image13.png" /><Relationship Id="rId4" Type="http://schemas.openxmlformats.org/officeDocument/2006/relationships/image" Target="../media/image62.svg" /></Relationships>
</file>

<file path=ppt/diagrams/_rels/data8.xml.rels><?xml version="1.0" encoding="UTF-8" standalone="yes"?>
<Relationships xmlns="http://schemas.openxmlformats.org/package/2006/relationships"><Relationship Id="rId3" Type="http://schemas.openxmlformats.org/officeDocument/2006/relationships/image" Target="../media/image63.png" /><Relationship Id="rId2" Type="http://schemas.openxmlformats.org/officeDocument/2006/relationships/image" Target="../media/image60.svg" /><Relationship Id="rId1" Type="http://schemas.openxmlformats.org/officeDocument/2006/relationships/image" Target="../media/image13.png" /><Relationship Id="rId4" Type="http://schemas.openxmlformats.org/officeDocument/2006/relationships/image" Target="../media/image64.svg" /></Relationships>
</file>

<file path=ppt/diagrams/_rels/drawing2.xml.rels><?xml version="1.0" encoding="UTF-8" standalone="yes"?>
<Relationships xmlns="http://schemas.openxmlformats.org/package/2006/relationships"><Relationship Id="rId8" Type="http://schemas.openxmlformats.org/officeDocument/2006/relationships/image" Target="../media/image14.svg" /><Relationship Id="rId3" Type="http://schemas.openxmlformats.org/officeDocument/2006/relationships/image" Target="../media/image9.png" /><Relationship Id="rId7" Type="http://schemas.openxmlformats.org/officeDocument/2006/relationships/image" Target="../media/image13.png" /><Relationship Id="rId2" Type="http://schemas.openxmlformats.org/officeDocument/2006/relationships/image" Target="../media/image8.svg" /><Relationship Id="rId1" Type="http://schemas.openxmlformats.org/officeDocument/2006/relationships/image" Target="../media/image7.png" /><Relationship Id="rId6" Type="http://schemas.openxmlformats.org/officeDocument/2006/relationships/image" Target="../media/image12.svg" /><Relationship Id="rId5" Type="http://schemas.openxmlformats.org/officeDocument/2006/relationships/image" Target="../media/image11.png" /><Relationship Id="rId4" Type="http://schemas.openxmlformats.org/officeDocument/2006/relationships/image" Target="../media/image10.svg" /></Relationships>
</file>

<file path=ppt/diagrams/_rels/drawing7.xml.rels><?xml version="1.0" encoding="UTF-8" standalone="yes"?>
<Relationships xmlns="http://schemas.openxmlformats.org/package/2006/relationships"><Relationship Id="rId3" Type="http://schemas.openxmlformats.org/officeDocument/2006/relationships/image" Target="../media/image61.png" /><Relationship Id="rId2" Type="http://schemas.openxmlformats.org/officeDocument/2006/relationships/image" Target="../media/image60.svg" /><Relationship Id="rId1" Type="http://schemas.openxmlformats.org/officeDocument/2006/relationships/image" Target="../media/image13.png" /><Relationship Id="rId4" Type="http://schemas.openxmlformats.org/officeDocument/2006/relationships/image" Target="../media/image62.svg" /></Relationships>
</file>

<file path=ppt/diagrams/_rels/drawing8.xml.rels><?xml version="1.0" encoding="UTF-8" standalone="yes"?>
<Relationships xmlns="http://schemas.openxmlformats.org/package/2006/relationships"><Relationship Id="rId3" Type="http://schemas.openxmlformats.org/officeDocument/2006/relationships/image" Target="../media/image63.png" /><Relationship Id="rId2" Type="http://schemas.openxmlformats.org/officeDocument/2006/relationships/image" Target="../media/image60.svg" /><Relationship Id="rId1" Type="http://schemas.openxmlformats.org/officeDocument/2006/relationships/image" Target="../media/image13.png" /><Relationship Id="rId4" Type="http://schemas.openxmlformats.org/officeDocument/2006/relationships/image" Target="../media/image64.svg" /></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FF20FA-E6AE-457D-A272-4A1308C4605A}" type="doc">
      <dgm:prSet loTypeId="urn:microsoft.com/office/officeart/2016/7/layout/RepeatingBendingProcessNew" loCatId="process" qsTypeId="urn:microsoft.com/office/officeart/2005/8/quickstyle/simple1" qsCatId="simple" csTypeId="urn:microsoft.com/office/officeart/2005/8/colors/colorful2" csCatId="colorful"/>
      <dgm:spPr/>
      <dgm:t>
        <a:bodyPr/>
        <a:lstStyle/>
        <a:p>
          <a:endParaRPr lang="en-US"/>
        </a:p>
      </dgm:t>
    </dgm:pt>
    <dgm:pt modelId="{0EF0B17A-806C-4092-9145-752F8509F1AB}">
      <dgm:prSet/>
      <dgm:spPr/>
      <dgm:t>
        <a:bodyPr/>
        <a:lstStyle/>
        <a:p>
          <a:r>
            <a:rPr lang="en-US"/>
            <a:t>ADHD</a:t>
          </a:r>
        </a:p>
      </dgm:t>
    </dgm:pt>
    <dgm:pt modelId="{6EDC9295-73C9-4E6A-839B-E451701D79CE}" type="parTrans" cxnId="{5F9C303A-CD67-45B3-A782-47F81BAEC3CB}">
      <dgm:prSet/>
      <dgm:spPr/>
      <dgm:t>
        <a:bodyPr/>
        <a:lstStyle/>
        <a:p>
          <a:endParaRPr lang="en-US"/>
        </a:p>
      </dgm:t>
    </dgm:pt>
    <dgm:pt modelId="{17BBF89C-88ED-4975-8946-1D32BCBF3A15}" type="sibTrans" cxnId="{5F9C303A-CD67-45B3-A782-47F81BAEC3CB}">
      <dgm:prSet/>
      <dgm:spPr/>
      <dgm:t>
        <a:bodyPr/>
        <a:lstStyle/>
        <a:p>
          <a:endParaRPr lang="en-US"/>
        </a:p>
      </dgm:t>
    </dgm:pt>
    <dgm:pt modelId="{66F6884A-090D-452D-88AF-9AC08DE39297}">
      <dgm:prSet/>
      <dgm:spPr/>
      <dgm:t>
        <a:bodyPr/>
        <a:lstStyle/>
        <a:p>
          <a:r>
            <a:rPr lang="en-US"/>
            <a:t>Objawy I symptomy</a:t>
          </a:r>
        </a:p>
      </dgm:t>
    </dgm:pt>
    <dgm:pt modelId="{62A95C99-08CB-4B62-9DDD-4B7F1088B4BB}" type="parTrans" cxnId="{0ACC15CE-9CCD-45B9-9CDF-73786E429AF2}">
      <dgm:prSet/>
      <dgm:spPr/>
      <dgm:t>
        <a:bodyPr/>
        <a:lstStyle/>
        <a:p>
          <a:endParaRPr lang="en-US"/>
        </a:p>
      </dgm:t>
    </dgm:pt>
    <dgm:pt modelId="{B3C5CAED-D93D-4ABB-802B-DFCAB492436D}" type="sibTrans" cxnId="{0ACC15CE-9CCD-45B9-9CDF-73786E429AF2}">
      <dgm:prSet/>
      <dgm:spPr/>
      <dgm:t>
        <a:bodyPr/>
        <a:lstStyle/>
        <a:p>
          <a:endParaRPr lang="en-US"/>
        </a:p>
      </dgm:t>
    </dgm:pt>
    <dgm:pt modelId="{DD919298-1EF0-4353-BFEC-3F70C1A1574D}">
      <dgm:prSet/>
      <dgm:spPr/>
      <dgm:t>
        <a:bodyPr/>
        <a:lstStyle/>
        <a:p>
          <a:r>
            <a:rPr lang="en-US"/>
            <a:t>Patofizjologia</a:t>
          </a:r>
        </a:p>
      </dgm:t>
    </dgm:pt>
    <dgm:pt modelId="{590F94D2-1CCA-49F2-9C85-72496DAA0931}" type="parTrans" cxnId="{61DC114C-0723-4F40-9E09-2F1D3FA118BD}">
      <dgm:prSet/>
      <dgm:spPr/>
      <dgm:t>
        <a:bodyPr/>
        <a:lstStyle/>
        <a:p>
          <a:endParaRPr lang="en-US"/>
        </a:p>
      </dgm:t>
    </dgm:pt>
    <dgm:pt modelId="{6F8C9167-05CB-45F7-83E7-83DFD1491E2C}" type="sibTrans" cxnId="{61DC114C-0723-4F40-9E09-2F1D3FA118BD}">
      <dgm:prSet/>
      <dgm:spPr/>
      <dgm:t>
        <a:bodyPr/>
        <a:lstStyle/>
        <a:p>
          <a:endParaRPr lang="en-US"/>
        </a:p>
      </dgm:t>
    </dgm:pt>
    <dgm:pt modelId="{855336A2-528C-4C18-9031-FC529A0B5C62}">
      <dgm:prSet/>
      <dgm:spPr/>
      <dgm:t>
        <a:bodyPr/>
        <a:lstStyle/>
        <a:p>
          <a:r>
            <a:rPr lang="en-US"/>
            <a:t>Diagnostyka</a:t>
          </a:r>
        </a:p>
      </dgm:t>
    </dgm:pt>
    <dgm:pt modelId="{44EA5529-7BEC-404D-8480-40AA720428AE}" type="parTrans" cxnId="{D7604FF0-0F6B-4252-8CCE-99135FFA2E29}">
      <dgm:prSet/>
      <dgm:spPr/>
      <dgm:t>
        <a:bodyPr/>
        <a:lstStyle/>
        <a:p>
          <a:endParaRPr lang="en-US"/>
        </a:p>
      </dgm:t>
    </dgm:pt>
    <dgm:pt modelId="{E1D4F55C-CC49-4697-940E-B49F06E886DE}" type="sibTrans" cxnId="{D7604FF0-0F6B-4252-8CCE-99135FFA2E29}">
      <dgm:prSet/>
      <dgm:spPr/>
      <dgm:t>
        <a:bodyPr/>
        <a:lstStyle/>
        <a:p>
          <a:endParaRPr lang="en-US"/>
        </a:p>
      </dgm:t>
    </dgm:pt>
    <dgm:pt modelId="{6F4E27A1-B786-4AFA-9370-ACFF42C79CBF}">
      <dgm:prSet/>
      <dgm:spPr/>
      <dgm:t>
        <a:bodyPr/>
        <a:lstStyle/>
        <a:p>
          <a:r>
            <a:rPr lang="en-US"/>
            <a:t>Zarządzanie i leczenie</a:t>
          </a:r>
        </a:p>
      </dgm:t>
    </dgm:pt>
    <dgm:pt modelId="{1EDD92CB-AFD1-48DA-98E0-CB4C173D5E9B}" type="parTrans" cxnId="{60D289BC-58C8-4650-8B0F-152FA7665836}">
      <dgm:prSet/>
      <dgm:spPr/>
      <dgm:t>
        <a:bodyPr/>
        <a:lstStyle/>
        <a:p>
          <a:endParaRPr lang="en-US"/>
        </a:p>
      </dgm:t>
    </dgm:pt>
    <dgm:pt modelId="{0166E878-7F78-42F7-B1E3-E487A54B46A1}" type="sibTrans" cxnId="{60D289BC-58C8-4650-8B0F-152FA7665836}">
      <dgm:prSet/>
      <dgm:spPr/>
      <dgm:t>
        <a:bodyPr/>
        <a:lstStyle/>
        <a:p>
          <a:endParaRPr lang="en-US"/>
        </a:p>
      </dgm:t>
    </dgm:pt>
    <dgm:pt modelId="{530FF9F0-D10E-41FF-B970-88F24C540443}">
      <dgm:prSet/>
      <dgm:spPr/>
      <dgm:t>
        <a:bodyPr/>
        <a:lstStyle/>
        <a:p>
          <a:r>
            <a:rPr lang="en-US"/>
            <a:t>Epidemiologia</a:t>
          </a:r>
        </a:p>
      </dgm:t>
    </dgm:pt>
    <dgm:pt modelId="{5C63A3B2-16F7-430F-9D1E-17EE4ADE6EB6}" type="parTrans" cxnId="{EB3F5CED-874F-41A5-81A8-D1BBD2BE814E}">
      <dgm:prSet/>
      <dgm:spPr/>
      <dgm:t>
        <a:bodyPr/>
        <a:lstStyle/>
        <a:p>
          <a:endParaRPr lang="en-US"/>
        </a:p>
      </dgm:t>
    </dgm:pt>
    <dgm:pt modelId="{D422CE57-45E6-464B-A01F-18BD17D555E3}" type="sibTrans" cxnId="{EB3F5CED-874F-41A5-81A8-D1BBD2BE814E}">
      <dgm:prSet/>
      <dgm:spPr/>
      <dgm:t>
        <a:bodyPr/>
        <a:lstStyle/>
        <a:p>
          <a:endParaRPr lang="en-US"/>
        </a:p>
      </dgm:t>
    </dgm:pt>
    <dgm:pt modelId="{81986151-FD1D-4930-8EF6-7D4A9B5CF3DD}">
      <dgm:prSet/>
      <dgm:spPr/>
      <dgm:t>
        <a:bodyPr/>
        <a:lstStyle/>
        <a:p>
          <a:r>
            <a:rPr lang="en-US"/>
            <a:t>Historia</a:t>
          </a:r>
        </a:p>
      </dgm:t>
    </dgm:pt>
    <dgm:pt modelId="{E4F6DCDE-C7D5-4E43-9D79-EE4EF3A8431E}" type="parTrans" cxnId="{D10E3C44-130C-4B07-AECE-F270F5DD3AA1}">
      <dgm:prSet/>
      <dgm:spPr/>
      <dgm:t>
        <a:bodyPr/>
        <a:lstStyle/>
        <a:p>
          <a:endParaRPr lang="en-US"/>
        </a:p>
      </dgm:t>
    </dgm:pt>
    <dgm:pt modelId="{BD366C61-7744-47F3-9FCF-FEA01977FFDA}" type="sibTrans" cxnId="{D10E3C44-130C-4B07-AECE-F270F5DD3AA1}">
      <dgm:prSet/>
      <dgm:spPr/>
      <dgm:t>
        <a:bodyPr/>
        <a:lstStyle/>
        <a:p>
          <a:endParaRPr lang="en-US"/>
        </a:p>
      </dgm:t>
    </dgm:pt>
    <dgm:pt modelId="{08F53E7B-5B2C-4565-A2E4-E5C2AF96DA6C}">
      <dgm:prSet/>
      <dgm:spPr/>
      <dgm:t>
        <a:bodyPr/>
        <a:lstStyle/>
        <a:p>
          <a:r>
            <a:rPr lang="en-US"/>
            <a:t>Kontrowersje</a:t>
          </a:r>
        </a:p>
      </dgm:t>
    </dgm:pt>
    <dgm:pt modelId="{72B42820-344A-4F74-9EFA-FBC77C37FB40}" type="parTrans" cxnId="{6C9C5913-55BB-4A95-992E-893D5B62A23E}">
      <dgm:prSet/>
      <dgm:spPr/>
      <dgm:t>
        <a:bodyPr/>
        <a:lstStyle/>
        <a:p>
          <a:endParaRPr lang="en-US"/>
        </a:p>
      </dgm:t>
    </dgm:pt>
    <dgm:pt modelId="{EE78BF9A-3A56-42CF-A6D8-2F16F344702F}" type="sibTrans" cxnId="{6C9C5913-55BB-4A95-992E-893D5B62A23E}">
      <dgm:prSet/>
      <dgm:spPr/>
      <dgm:t>
        <a:bodyPr/>
        <a:lstStyle/>
        <a:p>
          <a:endParaRPr lang="en-US"/>
        </a:p>
      </dgm:t>
    </dgm:pt>
    <dgm:pt modelId="{64DD5616-2506-4357-A6C0-36D1289481B4}">
      <dgm:prSet/>
      <dgm:spPr/>
      <dgm:t>
        <a:bodyPr/>
        <a:lstStyle/>
        <a:p>
          <a:r>
            <a:rPr lang="en-US"/>
            <a:t>Kierunki Badań</a:t>
          </a:r>
        </a:p>
      </dgm:t>
    </dgm:pt>
    <dgm:pt modelId="{71685A21-7909-47FB-8A33-EE59EF6AA986}" type="parTrans" cxnId="{6D841266-1C72-4AD4-A841-818097D54F98}">
      <dgm:prSet/>
      <dgm:spPr/>
      <dgm:t>
        <a:bodyPr/>
        <a:lstStyle/>
        <a:p>
          <a:endParaRPr lang="en-US"/>
        </a:p>
      </dgm:t>
    </dgm:pt>
    <dgm:pt modelId="{EC3F8E72-4ECA-419E-9A06-E11BF15FE8E7}" type="sibTrans" cxnId="{6D841266-1C72-4AD4-A841-818097D54F98}">
      <dgm:prSet/>
      <dgm:spPr/>
      <dgm:t>
        <a:bodyPr/>
        <a:lstStyle/>
        <a:p>
          <a:endParaRPr lang="en-US"/>
        </a:p>
      </dgm:t>
    </dgm:pt>
    <dgm:pt modelId="{D774DF1C-BC02-4D69-8B65-72FE24B39E0F}">
      <dgm:prSet/>
      <dgm:spPr/>
      <dgm:t>
        <a:bodyPr/>
        <a:lstStyle/>
        <a:p>
          <a:r>
            <a:rPr lang="en-US"/>
            <a:t>Bibliografia</a:t>
          </a:r>
        </a:p>
      </dgm:t>
    </dgm:pt>
    <dgm:pt modelId="{09D7E7F0-38AC-4480-B837-B5060E6D3765}" type="parTrans" cxnId="{AD7D6475-FDE1-49FE-A791-6287DB9A7DB2}">
      <dgm:prSet/>
      <dgm:spPr/>
      <dgm:t>
        <a:bodyPr/>
        <a:lstStyle/>
        <a:p>
          <a:endParaRPr lang="en-US"/>
        </a:p>
      </dgm:t>
    </dgm:pt>
    <dgm:pt modelId="{274CDDAB-1B06-4516-A99F-DD852BADEB7A}" type="sibTrans" cxnId="{AD7D6475-FDE1-49FE-A791-6287DB9A7DB2}">
      <dgm:prSet/>
      <dgm:spPr/>
      <dgm:t>
        <a:bodyPr/>
        <a:lstStyle/>
        <a:p>
          <a:endParaRPr lang="en-US"/>
        </a:p>
      </dgm:t>
    </dgm:pt>
    <dgm:pt modelId="{657B3B51-8332-4D60-B0CD-031204B2A181}" type="pres">
      <dgm:prSet presAssocID="{4CFF20FA-E6AE-457D-A272-4A1308C4605A}" presName="Name0" presStyleCnt="0">
        <dgm:presLayoutVars>
          <dgm:dir/>
          <dgm:resizeHandles val="exact"/>
        </dgm:presLayoutVars>
      </dgm:prSet>
      <dgm:spPr/>
    </dgm:pt>
    <dgm:pt modelId="{D06CB7DA-BB7D-4D08-A568-3B1B35597B07}" type="pres">
      <dgm:prSet presAssocID="{0EF0B17A-806C-4092-9145-752F8509F1AB}" presName="node" presStyleLbl="node1" presStyleIdx="0" presStyleCnt="10">
        <dgm:presLayoutVars>
          <dgm:bulletEnabled val="1"/>
        </dgm:presLayoutVars>
      </dgm:prSet>
      <dgm:spPr/>
    </dgm:pt>
    <dgm:pt modelId="{B8716AE5-9870-4DA7-817A-7743A21869ED}" type="pres">
      <dgm:prSet presAssocID="{17BBF89C-88ED-4975-8946-1D32BCBF3A15}" presName="sibTrans" presStyleLbl="sibTrans1D1" presStyleIdx="0" presStyleCnt="9"/>
      <dgm:spPr/>
    </dgm:pt>
    <dgm:pt modelId="{6C2ACCC6-7F56-4D7B-AAA9-ED54692F0556}" type="pres">
      <dgm:prSet presAssocID="{17BBF89C-88ED-4975-8946-1D32BCBF3A15}" presName="connectorText" presStyleLbl="sibTrans1D1" presStyleIdx="0" presStyleCnt="9"/>
      <dgm:spPr/>
    </dgm:pt>
    <dgm:pt modelId="{852A7ECA-16F4-4CEA-AC16-4DEC050C0E02}" type="pres">
      <dgm:prSet presAssocID="{66F6884A-090D-452D-88AF-9AC08DE39297}" presName="node" presStyleLbl="node1" presStyleIdx="1" presStyleCnt="10">
        <dgm:presLayoutVars>
          <dgm:bulletEnabled val="1"/>
        </dgm:presLayoutVars>
      </dgm:prSet>
      <dgm:spPr/>
    </dgm:pt>
    <dgm:pt modelId="{E7A9AA0A-CB74-40E1-8FE1-075DF6BCFA40}" type="pres">
      <dgm:prSet presAssocID="{B3C5CAED-D93D-4ABB-802B-DFCAB492436D}" presName="sibTrans" presStyleLbl="sibTrans1D1" presStyleIdx="1" presStyleCnt="9"/>
      <dgm:spPr/>
    </dgm:pt>
    <dgm:pt modelId="{3D2A9910-DD03-4665-90E7-E1BC22EC6499}" type="pres">
      <dgm:prSet presAssocID="{B3C5CAED-D93D-4ABB-802B-DFCAB492436D}" presName="connectorText" presStyleLbl="sibTrans1D1" presStyleIdx="1" presStyleCnt="9"/>
      <dgm:spPr/>
    </dgm:pt>
    <dgm:pt modelId="{4657E014-7655-4C82-A3A3-37349FE5DC94}" type="pres">
      <dgm:prSet presAssocID="{DD919298-1EF0-4353-BFEC-3F70C1A1574D}" presName="node" presStyleLbl="node1" presStyleIdx="2" presStyleCnt="10">
        <dgm:presLayoutVars>
          <dgm:bulletEnabled val="1"/>
        </dgm:presLayoutVars>
      </dgm:prSet>
      <dgm:spPr/>
    </dgm:pt>
    <dgm:pt modelId="{77E9E551-58DE-4C52-9218-1D5689E47F1D}" type="pres">
      <dgm:prSet presAssocID="{6F8C9167-05CB-45F7-83E7-83DFD1491E2C}" presName="sibTrans" presStyleLbl="sibTrans1D1" presStyleIdx="2" presStyleCnt="9"/>
      <dgm:spPr/>
    </dgm:pt>
    <dgm:pt modelId="{37568553-A6F7-4A39-AAA9-83F687A35849}" type="pres">
      <dgm:prSet presAssocID="{6F8C9167-05CB-45F7-83E7-83DFD1491E2C}" presName="connectorText" presStyleLbl="sibTrans1D1" presStyleIdx="2" presStyleCnt="9"/>
      <dgm:spPr/>
    </dgm:pt>
    <dgm:pt modelId="{EC536F8E-6769-4170-BBFA-7AC1C4E6F1FA}" type="pres">
      <dgm:prSet presAssocID="{855336A2-528C-4C18-9031-FC529A0B5C62}" presName="node" presStyleLbl="node1" presStyleIdx="3" presStyleCnt="10">
        <dgm:presLayoutVars>
          <dgm:bulletEnabled val="1"/>
        </dgm:presLayoutVars>
      </dgm:prSet>
      <dgm:spPr/>
    </dgm:pt>
    <dgm:pt modelId="{C6CAC258-E3C5-41A3-A60D-8E15F390EFB6}" type="pres">
      <dgm:prSet presAssocID="{E1D4F55C-CC49-4697-940E-B49F06E886DE}" presName="sibTrans" presStyleLbl="sibTrans1D1" presStyleIdx="3" presStyleCnt="9"/>
      <dgm:spPr/>
    </dgm:pt>
    <dgm:pt modelId="{541896A9-1211-4ED4-B0DD-2404F556D2F5}" type="pres">
      <dgm:prSet presAssocID="{E1D4F55C-CC49-4697-940E-B49F06E886DE}" presName="connectorText" presStyleLbl="sibTrans1D1" presStyleIdx="3" presStyleCnt="9"/>
      <dgm:spPr/>
    </dgm:pt>
    <dgm:pt modelId="{829FDCA6-AEC9-40E5-8723-8557B76E5502}" type="pres">
      <dgm:prSet presAssocID="{6F4E27A1-B786-4AFA-9370-ACFF42C79CBF}" presName="node" presStyleLbl="node1" presStyleIdx="4" presStyleCnt="10">
        <dgm:presLayoutVars>
          <dgm:bulletEnabled val="1"/>
        </dgm:presLayoutVars>
      </dgm:prSet>
      <dgm:spPr/>
    </dgm:pt>
    <dgm:pt modelId="{35BA9AB5-6ABB-44A2-AF11-F5E7E6B5E2D0}" type="pres">
      <dgm:prSet presAssocID="{0166E878-7F78-42F7-B1E3-E487A54B46A1}" presName="sibTrans" presStyleLbl="sibTrans1D1" presStyleIdx="4" presStyleCnt="9"/>
      <dgm:spPr/>
    </dgm:pt>
    <dgm:pt modelId="{6C29A979-AD25-4D33-9A62-0D0056E49A25}" type="pres">
      <dgm:prSet presAssocID="{0166E878-7F78-42F7-B1E3-E487A54B46A1}" presName="connectorText" presStyleLbl="sibTrans1D1" presStyleIdx="4" presStyleCnt="9"/>
      <dgm:spPr/>
    </dgm:pt>
    <dgm:pt modelId="{0536EE20-C064-4438-8000-4714E4EFDC7B}" type="pres">
      <dgm:prSet presAssocID="{530FF9F0-D10E-41FF-B970-88F24C540443}" presName="node" presStyleLbl="node1" presStyleIdx="5" presStyleCnt="10">
        <dgm:presLayoutVars>
          <dgm:bulletEnabled val="1"/>
        </dgm:presLayoutVars>
      </dgm:prSet>
      <dgm:spPr/>
    </dgm:pt>
    <dgm:pt modelId="{BCC440D2-4684-498A-9395-C6B4A61912C4}" type="pres">
      <dgm:prSet presAssocID="{D422CE57-45E6-464B-A01F-18BD17D555E3}" presName="sibTrans" presStyleLbl="sibTrans1D1" presStyleIdx="5" presStyleCnt="9"/>
      <dgm:spPr/>
    </dgm:pt>
    <dgm:pt modelId="{340161BF-5F89-4B51-8356-E53F9C1CC7DF}" type="pres">
      <dgm:prSet presAssocID="{D422CE57-45E6-464B-A01F-18BD17D555E3}" presName="connectorText" presStyleLbl="sibTrans1D1" presStyleIdx="5" presStyleCnt="9"/>
      <dgm:spPr/>
    </dgm:pt>
    <dgm:pt modelId="{851961DA-0F04-45A9-9538-FD061B33DF77}" type="pres">
      <dgm:prSet presAssocID="{81986151-FD1D-4930-8EF6-7D4A9B5CF3DD}" presName="node" presStyleLbl="node1" presStyleIdx="6" presStyleCnt="10">
        <dgm:presLayoutVars>
          <dgm:bulletEnabled val="1"/>
        </dgm:presLayoutVars>
      </dgm:prSet>
      <dgm:spPr/>
    </dgm:pt>
    <dgm:pt modelId="{69931245-DCF9-4906-833C-876D02B6E1B2}" type="pres">
      <dgm:prSet presAssocID="{BD366C61-7744-47F3-9FCF-FEA01977FFDA}" presName="sibTrans" presStyleLbl="sibTrans1D1" presStyleIdx="6" presStyleCnt="9"/>
      <dgm:spPr/>
    </dgm:pt>
    <dgm:pt modelId="{112EC2F1-714C-4BA5-85CE-F9D151CCCF86}" type="pres">
      <dgm:prSet presAssocID="{BD366C61-7744-47F3-9FCF-FEA01977FFDA}" presName="connectorText" presStyleLbl="sibTrans1D1" presStyleIdx="6" presStyleCnt="9"/>
      <dgm:spPr/>
    </dgm:pt>
    <dgm:pt modelId="{786EF038-1E47-4E61-954F-B99E98A7A99B}" type="pres">
      <dgm:prSet presAssocID="{08F53E7B-5B2C-4565-A2E4-E5C2AF96DA6C}" presName="node" presStyleLbl="node1" presStyleIdx="7" presStyleCnt="10">
        <dgm:presLayoutVars>
          <dgm:bulletEnabled val="1"/>
        </dgm:presLayoutVars>
      </dgm:prSet>
      <dgm:spPr/>
    </dgm:pt>
    <dgm:pt modelId="{38BE1794-F2AB-4393-B4E0-FAB7CFE88AE2}" type="pres">
      <dgm:prSet presAssocID="{EE78BF9A-3A56-42CF-A6D8-2F16F344702F}" presName="sibTrans" presStyleLbl="sibTrans1D1" presStyleIdx="7" presStyleCnt="9"/>
      <dgm:spPr/>
    </dgm:pt>
    <dgm:pt modelId="{15823A86-4669-4963-9AC7-EA55D669D8D8}" type="pres">
      <dgm:prSet presAssocID="{EE78BF9A-3A56-42CF-A6D8-2F16F344702F}" presName="connectorText" presStyleLbl="sibTrans1D1" presStyleIdx="7" presStyleCnt="9"/>
      <dgm:spPr/>
    </dgm:pt>
    <dgm:pt modelId="{9134C221-0672-4034-A7C7-47217670CBDF}" type="pres">
      <dgm:prSet presAssocID="{64DD5616-2506-4357-A6C0-36D1289481B4}" presName="node" presStyleLbl="node1" presStyleIdx="8" presStyleCnt="10">
        <dgm:presLayoutVars>
          <dgm:bulletEnabled val="1"/>
        </dgm:presLayoutVars>
      </dgm:prSet>
      <dgm:spPr/>
    </dgm:pt>
    <dgm:pt modelId="{02388DB8-4A2C-4A18-9737-EB4EEC34BA73}" type="pres">
      <dgm:prSet presAssocID="{EC3F8E72-4ECA-419E-9A06-E11BF15FE8E7}" presName="sibTrans" presStyleLbl="sibTrans1D1" presStyleIdx="8" presStyleCnt="9"/>
      <dgm:spPr/>
    </dgm:pt>
    <dgm:pt modelId="{F31697B9-2A12-4CB0-963C-1FBF44EB3A2C}" type="pres">
      <dgm:prSet presAssocID="{EC3F8E72-4ECA-419E-9A06-E11BF15FE8E7}" presName="connectorText" presStyleLbl="sibTrans1D1" presStyleIdx="8" presStyleCnt="9"/>
      <dgm:spPr/>
    </dgm:pt>
    <dgm:pt modelId="{62C95BC8-1335-4C3A-AE61-1E48AD5F60F3}" type="pres">
      <dgm:prSet presAssocID="{D774DF1C-BC02-4D69-8B65-72FE24B39E0F}" presName="node" presStyleLbl="node1" presStyleIdx="9" presStyleCnt="10">
        <dgm:presLayoutVars>
          <dgm:bulletEnabled val="1"/>
        </dgm:presLayoutVars>
      </dgm:prSet>
      <dgm:spPr/>
    </dgm:pt>
  </dgm:ptLst>
  <dgm:cxnLst>
    <dgm:cxn modelId="{36E82301-5775-C045-A712-0D4F7F0BB947}" type="presOf" srcId="{08F53E7B-5B2C-4565-A2E4-E5C2AF96DA6C}" destId="{786EF038-1E47-4E61-954F-B99E98A7A99B}" srcOrd="0" destOrd="0" presId="urn:microsoft.com/office/officeart/2016/7/layout/RepeatingBendingProcessNew"/>
    <dgm:cxn modelId="{BB5C8910-9DD5-EE4F-85D1-DDC3A3A002B5}" type="presOf" srcId="{BD366C61-7744-47F3-9FCF-FEA01977FFDA}" destId="{112EC2F1-714C-4BA5-85CE-F9D151CCCF86}" srcOrd="1" destOrd="0" presId="urn:microsoft.com/office/officeart/2016/7/layout/RepeatingBendingProcessNew"/>
    <dgm:cxn modelId="{6C9C5913-55BB-4A95-992E-893D5B62A23E}" srcId="{4CFF20FA-E6AE-457D-A272-4A1308C4605A}" destId="{08F53E7B-5B2C-4565-A2E4-E5C2AF96DA6C}" srcOrd="7" destOrd="0" parTransId="{72B42820-344A-4F74-9EFA-FBC77C37FB40}" sibTransId="{EE78BF9A-3A56-42CF-A6D8-2F16F344702F}"/>
    <dgm:cxn modelId="{C19BD21C-D8FA-B641-846B-BBBA1CF11B14}" type="presOf" srcId="{6F8C9167-05CB-45F7-83E7-83DFD1491E2C}" destId="{37568553-A6F7-4A39-AAA9-83F687A35849}" srcOrd="1" destOrd="0" presId="urn:microsoft.com/office/officeart/2016/7/layout/RepeatingBendingProcessNew"/>
    <dgm:cxn modelId="{F625E521-F818-3F46-971D-72FC5238DA6A}" type="presOf" srcId="{E1D4F55C-CC49-4697-940E-B49F06E886DE}" destId="{C6CAC258-E3C5-41A3-A60D-8E15F390EFB6}" srcOrd="0" destOrd="0" presId="urn:microsoft.com/office/officeart/2016/7/layout/RepeatingBendingProcessNew"/>
    <dgm:cxn modelId="{1B09AA24-4956-4943-80CC-F635AE447D94}" type="presOf" srcId="{EE78BF9A-3A56-42CF-A6D8-2F16F344702F}" destId="{15823A86-4669-4963-9AC7-EA55D669D8D8}" srcOrd="1" destOrd="0" presId="urn:microsoft.com/office/officeart/2016/7/layout/RepeatingBendingProcessNew"/>
    <dgm:cxn modelId="{5F9C303A-CD67-45B3-A782-47F81BAEC3CB}" srcId="{4CFF20FA-E6AE-457D-A272-4A1308C4605A}" destId="{0EF0B17A-806C-4092-9145-752F8509F1AB}" srcOrd="0" destOrd="0" parTransId="{6EDC9295-73C9-4E6A-839B-E451701D79CE}" sibTransId="{17BBF89C-88ED-4975-8946-1D32BCBF3A15}"/>
    <dgm:cxn modelId="{5402673E-DD80-0444-9757-A918BDD7CFE9}" type="presOf" srcId="{0166E878-7F78-42F7-B1E3-E487A54B46A1}" destId="{35BA9AB5-6ABB-44A2-AF11-F5E7E6B5E2D0}" srcOrd="0" destOrd="0" presId="urn:microsoft.com/office/officeart/2016/7/layout/RepeatingBendingProcessNew"/>
    <dgm:cxn modelId="{B4D1545C-70DF-084D-A902-82B18A7EDF03}" type="presOf" srcId="{EC3F8E72-4ECA-419E-9A06-E11BF15FE8E7}" destId="{02388DB8-4A2C-4A18-9737-EB4EEC34BA73}" srcOrd="0" destOrd="0" presId="urn:microsoft.com/office/officeart/2016/7/layout/RepeatingBendingProcessNew"/>
    <dgm:cxn modelId="{D10E3C44-130C-4B07-AECE-F270F5DD3AA1}" srcId="{4CFF20FA-E6AE-457D-A272-4A1308C4605A}" destId="{81986151-FD1D-4930-8EF6-7D4A9B5CF3DD}" srcOrd="6" destOrd="0" parTransId="{E4F6DCDE-C7D5-4E43-9D79-EE4EF3A8431E}" sibTransId="{BD366C61-7744-47F3-9FCF-FEA01977FFDA}"/>
    <dgm:cxn modelId="{7CE06765-F5D9-5042-8651-50F8EDD95125}" type="presOf" srcId="{4CFF20FA-E6AE-457D-A272-4A1308C4605A}" destId="{657B3B51-8332-4D60-B0CD-031204B2A181}" srcOrd="0" destOrd="0" presId="urn:microsoft.com/office/officeart/2016/7/layout/RepeatingBendingProcessNew"/>
    <dgm:cxn modelId="{6D841266-1C72-4AD4-A841-818097D54F98}" srcId="{4CFF20FA-E6AE-457D-A272-4A1308C4605A}" destId="{64DD5616-2506-4357-A6C0-36D1289481B4}" srcOrd="8" destOrd="0" parTransId="{71685A21-7909-47FB-8A33-EE59EF6AA986}" sibTransId="{EC3F8E72-4ECA-419E-9A06-E11BF15FE8E7}"/>
    <dgm:cxn modelId="{61DC114C-0723-4F40-9E09-2F1D3FA118BD}" srcId="{4CFF20FA-E6AE-457D-A272-4A1308C4605A}" destId="{DD919298-1EF0-4353-BFEC-3F70C1A1574D}" srcOrd="2" destOrd="0" parTransId="{590F94D2-1CCA-49F2-9C85-72496DAA0931}" sibTransId="{6F8C9167-05CB-45F7-83E7-83DFD1491E2C}"/>
    <dgm:cxn modelId="{FD27334E-1719-B342-A43A-94BAEDD7C5B4}" type="presOf" srcId="{855336A2-528C-4C18-9031-FC529A0B5C62}" destId="{EC536F8E-6769-4170-BBFA-7AC1C4E6F1FA}" srcOrd="0" destOrd="0" presId="urn:microsoft.com/office/officeart/2016/7/layout/RepeatingBendingProcessNew"/>
    <dgm:cxn modelId="{FBB6E46F-777F-814E-92F8-825CB01455EE}" type="presOf" srcId="{D422CE57-45E6-464B-A01F-18BD17D555E3}" destId="{BCC440D2-4684-498A-9395-C6B4A61912C4}" srcOrd="0" destOrd="0" presId="urn:microsoft.com/office/officeart/2016/7/layout/RepeatingBendingProcessNew"/>
    <dgm:cxn modelId="{AD7D6475-FDE1-49FE-A791-6287DB9A7DB2}" srcId="{4CFF20FA-E6AE-457D-A272-4A1308C4605A}" destId="{D774DF1C-BC02-4D69-8B65-72FE24B39E0F}" srcOrd="9" destOrd="0" parTransId="{09D7E7F0-38AC-4480-B837-B5060E6D3765}" sibTransId="{274CDDAB-1B06-4516-A99F-DD852BADEB7A}"/>
    <dgm:cxn modelId="{B8827D84-54EA-7740-B9CB-A3099C274FE7}" type="presOf" srcId="{B3C5CAED-D93D-4ABB-802B-DFCAB492436D}" destId="{3D2A9910-DD03-4665-90E7-E1BC22EC6499}" srcOrd="1" destOrd="0" presId="urn:microsoft.com/office/officeart/2016/7/layout/RepeatingBendingProcessNew"/>
    <dgm:cxn modelId="{46793C85-5163-9640-A12A-8775A9A04997}" type="presOf" srcId="{0166E878-7F78-42F7-B1E3-E487A54B46A1}" destId="{6C29A979-AD25-4D33-9A62-0D0056E49A25}" srcOrd="1" destOrd="0" presId="urn:microsoft.com/office/officeart/2016/7/layout/RepeatingBendingProcessNew"/>
    <dgm:cxn modelId="{654D6286-1A46-D34A-A6D1-2384C71E3829}" type="presOf" srcId="{D774DF1C-BC02-4D69-8B65-72FE24B39E0F}" destId="{62C95BC8-1335-4C3A-AE61-1E48AD5F60F3}" srcOrd="0" destOrd="0" presId="urn:microsoft.com/office/officeart/2016/7/layout/RepeatingBendingProcessNew"/>
    <dgm:cxn modelId="{BBC07789-17F9-3540-BF3F-F01B79661AE3}" type="presOf" srcId="{81986151-FD1D-4930-8EF6-7D4A9B5CF3DD}" destId="{851961DA-0F04-45A9-9538-FD061B33DF77}" srcOrd="0" destOrd="0" presId="urn:microsoft.com/office/officeart/2016/7/layout/RepeatingBendingProcessNew"/>
    <dgm:cxn modelId="{7952C3A9-4C47-DA49-8947-0549E2D97E06}" type="presOf" srcId="{B3C5CAED-D93D-4ABB-802B-DFCAB492436D}" destId="{E7A9AA0A-CB74-40E1-8FE1-075DF6BCFA40}" srcOrd="0" destOrd="0" presId="urn:microsoft.com/office/officeart/2016/7/layout/RepeatingBendingProcessNew"/>
    <dgm:cxn modelId="{E2F88FB9-6ABB-C343-BFBA-64A30F239408}" type="presOf" srcId="{EC3F8E72-4ECA-419E-9A06-E11BF15FE8E7}" destId="{F31697B9-2A12-4CB0-963C-1FBF44EB3A2C}" srcOrd="1" destOrd="0" presId="urn:microsoft.com/office/officeart/2016/7/layout/RepeatingBendingProcessNew"/>
    <dgm:cxn modelId="{60D289BC-58C8-4650-8B0F-152FA7665836}" srcId="{4CFF20FA-E6AE-457D-A272-4A1308C4605A}" destId="{6F4E27A1-B786-4AFA-9370-ACFF42C79CBF}" srcOrd="4" destOrd="0" parTransId="{1EDD92CB-AFD1-48DA-98E0-CB4C173D5E9B}" sibTransId="{0166E878-7F78-42F7-B1E3-E487A54B46A1}"/>
    <dgm:cxn modelId="{C5FD10BE-DE22-B845-94A6-0760900AB372}" type="presOf" srcId="{64DD5616-2506-4357-A6C0-36D1289481B4}" destId="{9134C221-0672-4034-A7C7-47217670CBDF}" srcOrd="0" destOrd="0" presId="urn:microsoft.com/office/officeart/2016/7/layout/RepeatingBendingProcessNew"/>
    <dgm:cxn modelId="{B66984C5-4D20-7441-92E5-149468312F7F}" type="presOf" srcId="{BD366C61-7744-47F3-9FCF-FEA01977FFDA}" destId="{69931245-DCF9-4906-833C-876D02B6E1B2}" srcOrd="0" destOrd="0" presId="urn:microsoft.com/office/officeart/2016/7/layout/RepeatingBendingProcessNew"/>
    <dgm:cxn modelId="{ABA9C5C7-3389-E042-964E-F49E7F1ADF45}" type="presOf" srcId="{E1D4F55C-CC49-4697-940E-B49F06E886DE}" destId="{541896A9-1211-4ED4-B0DD-2404F556D2F5}" srcOrd="1" destOrd="0" presId="urn:microsoft.com/office/officeart/2016/7/layout/RepeatingBendingProcessNew"/>
    <dgm:cxn modelId="{931D2FC9-33C1-FC4C-AC33-E6E63E3111D7}" type="presOf" srcId="{0EF0B17A-806C-4092-9145-752F8509F1AB}" destId="{D06CB7DA-BB7D-4D08-A568-3B1B35597B07}" srcOrd="0" destOrd="0" presId="urn:microsoft.com/office/officeart/2016/7/layout/RepeatingBendingProcessNew"/>
    <dgm:cxn modelId="{0ACC15CE-9CCD-45B9-9CDF-73786E429AF2}" srcId="{4CFF20FA-E6AE-457D-A272-4A1308C4605A}" destId="{66F6884A-090D-452D-88AF-9AC08DE39297}" srcOrd="1" destOrd="0" parTransId="{62A95C99-08CB-4B62-9DDD-4B7F1088B4BB}" sibTransId="{B3C5CAED-D93D-4ABB-802B-DFCAB492436D}"/>
    <dgm:cxn modelId="{C044BED0-42F4-CB44-A349-4529F2F9AE00}" type="presOf" srcId="{DD919298-1EF0-4353-BFEC-3F70C1A1574D}" destId="{4657E014-7655-4C82-A3A3-37349FE5DC94}" srcOrd="0" destOrd="0" presId="urn:microsoft.com/office/officeart/2016/7/layout/RepeatingBendingProcessNew"/>
    <dgm:cxn modelId="{32B7F8D0-62F8-EC4A-938A-01CB5AABB52D}" type="presOf" srcId="{6F8C9167-05CB-45F7-83E7-83DFD1491E2C}" destId="{77E9E551-58DE-4C52-9218-1D5689E47F1D}" srcOrd="0" destOrd="0" presId="urn:microsoft.com/office/officeart/2016/7/layout/RepeatingBendingProcessNew"/>
    <dgm:cxn modelId="{01A16FD1-F5AB-7F46-B3A1-E4D284F1998A}" type="presOf" srcId="{6F4E27A1-B786-4AFA-9370-ACFF42C79CBF}" destId="{829FDCA6-AEC9-40E5-8723-8557B76E5502}" srcOrd="0" destOrd="0" presId="urn:microsoft.com/office/officeart/2016/7/layout/RepeatingBendingProcessNew"/>
    <dgm:cxn modelId="{6C45ECD3-18BE-F14F-B395-D0527484F8B5}" type="presOf" srcId="{17BBF89C-88ED-4975-8946-1D32BCBF3A15}" destId="{B8716AE5-9870-4DA7-817A-7743A21869ED}" srcOrd="0" destOrd="0" presId="urn:microsoft.com/office/officeart/2016/7/layout/RepeatingBendingProcessNew"/>
    <dgm:cxn modelId="{428CFFD9-CD05-1A45-84CE-D57D0B586C35}" type="presOf" srcId="{EE78BF9A-3A56-42CF-A6D8-2F16F344702F}" destId="{38BE1794-F2AB-4393-B4E0-FAB7CFE88AE2}" srcOrd="0" destOrd="0" presId="urn:microsoft.com/office/officeart/2016/7/layout/RepeatingBendingProcessNew"/>
    <dgm:cxn modelId="{FD99A9DE-2530-BB43-B305-2208798E1DEE}" type="presOf" srcId="{D422CE57-45E6-464B-A01F-18BD17D555E3}" destId="{340161BF-5F89-4B51-8356-E53F9C1CC7DF}" srcOrd="1" destOrd="0" presId="urn:microsoft.com/office/officeart/2016/7/layout/RepeatingBendingProcessNew"/>
    <dgm:cxn modelId="{F24FFADF-3BA6-4C41-B5AA-7423ACBCDD2E}" type="presOf" srcId="{530FF9F0-D10E-41FF-B970-88F24C540443}" destId="{0536EE20-C064-4438-8000-4714E4EFDC7B}" srcOrd="0" destOrd="0" presId="urn:microsoft.com/office/officeart/2016/7/layout/RepeatingBendingProcessNew"/>
    <dgm:cxn modelId="{8E0BD8E5-E08B-9F4E-B3A7-A21F214BE9D0}" type="presOf" srcId="{17BBF89C-88ED-4975-8946-1D32BCBF3A15}" destId="{6C2ACCC6-7F56-4D7B-AAA9-ED54692F0556}" srcOrd="1" destOrd="0" presId="urn:microsoft.com/office/officeart/2016/7/layout/RepeatingBendingProcessNew"/>
    <dgm:cxn modelId="{EB3F5CED-874F-41A5-81A8-D1BBD2BE814E}" srcId="{4CFF20FA-E6AE-457D-A272-4A1308C4605A}" destId="{530FF9F0-D10E-41FF-B970-88F24C540443}" srcOrd="5" destOrd="0" parTransId="{5C63A3B2-16F7-430F-9D1E-17EE4ADE6EB6}" sibTransId="{D422CE57-45E6-464B-A01F-18BD17D555E3}"/>
    <dgm:cxn modelId="{D7604FF0-0F6B-4252-8CCE-99135FFA2E29}" srcId="{4CFF20FA-E6AE-457D-A272-4A1308C4605A}" destId="{855336A2-528C-4C18-9031-FC529A0B5C62}" srcOrd="3" destOrd="0" parTransId="{44EA5529-7BEC-404D-8480-40AA720428AE}" sibTransId="{E1D4F55C-CC49-4697-940E-B49F06E886DE}"/>
    <dgm:cxn modelId="{7D1BAEF2-A370-5842-82F1-A9AAFB77D966}" type="presOf" srcId="{66F6884A-090D-452D-88AF-9AC08DE39297}" destId="{852A7ECA-16F4-4CEA-AC16-4DEC050C0E02}" srcOrd="0" destOrd="0" presId="urn:microsoft.com/office/officeart/2016/7/layout/RepeatingBendingProcessNew"/>
    <dgm:cxn modelId="{A92AC591-AD43-7047-916C-101711DF3953}" type="presParOf" srcId="{657B3B51-8332-4D60-B0CD-031204B2A181}" destId="{D06CB7DA-BB7D-4D08-A568-3B1B35597B07}" srcOrd="0" destOrd="0" presId="urn:microsoft.com/office/officeart/2016/7/layout/RepeatingBendingProcessNew"/>
    <dgm:cxn modelId="{A3242472-F025-C143-AA66-C388DA12FBEC}" type="presParOf" srcId="{657B3B51-8332-4D60-B0CD-031204B2A181}" destId="{B8716AE5-9870-4DA7-817A-7743A21869ED}" srcOrd="1" destOrd="0" presId="urn:microsoft.com/office/officeart/2016/7/layout/RepeatingBendingProcessNew"/>
    <dgm:cxn modelId="{441E1383-32AA-8049-9F43-3DF9BE85666A}" type="presParOf" srcId="{B8716AE5-9870-4DA7-817A-7743A21869ED}" destId="{6C2ACCC6-7F56-4D7B-AAA9-ED54692F0556}" srcOrd="0" destOrd="0" presId="urn:microsoft.com/office/officeart/2016/7/layout/RepeatingBendingProcessNew"/>
    <dgm:cxn modelId="{396774BC-5F70-4945-A191-7F094A6FF566}" type="presParOf" srcId="{657B3B51-8332-4D60-B0CD-031204B2A181}" destId="{852A7ECA-16F4-4CEA-AC16-4DEC050C0E02}" srcOrd="2" destOrd="0" presId="urn:microsoft.com/office/officeart/2016/7/layout/RepeatingBendingProcessNew"/>
    <dgm:cxn modelId="{30B43F18-A244-984F-BB25-C5A1B124B438}" type="presParOf" srcId="{657B3B51-8332-4D60-B0CD-031204B2A181}" destId="{E7A9AA0A-CB74-40E1-8FE1-075DF6BCFA40}" srcOrd="3" destOrd="0" presId="urn:microsoft.com/office/officeart/2016/7/layout/RepeatingBendingProcessNew"/>
    <dgm:cxn modelId="{80D7FD47-DEC7-114D-817F-8D13E2215065}" type="presParOf" srcId="{E7A9AA0A-CB74-40E1-8FE1-075DF6BCFA40}" destId="{3D2A9910-DD03-4665-90E7-E1BC22EC6499}" srcOrd="0" destOrd="0" presId="urn:microsoft.com/office/officeart/2016/7/layout/RepeatingBendingProcessNew"/>
    <dgm:cxn modelId="{5ABAA66B-8306-7D45-B814-9D39DA1AA295}" type="presParOf" srcId="{657B3B51-8332-4D60-B0CD-031204B2A181}" destId="{4657E014-7655-4C82-A3A3-37349FE5DC94}" srcOrd="4" destOrd="0" presId="urn:microsoft.com/office/officeart/2016/7/layout/RepeatingBendingProcessNew"/>
    <dgm:cxn modelId="{AC99ED47-C6A6-C14F-ADC3-9BCED0A31594}" type="presParOf" srcId="{657B3B51-8332-4D60-B0CD-031204B2A181}" destId="{77E9E551-58DE-4C52-9218-1D5689E47F1D}" srcOrd="5" destOrd="0" presId="urn:microsoft.com/office/officeart/2016/7/layout/RepeatingBendingProcessNew"/>
    <dgm:cxn modelId="{715D5B1B-35CA-9842-BA03-4C316206B4E9}" type="presParOf" srcId="{77E9E551-58DE-4C52-9218-1D5689E47F1D}" destId="{37568553-A6F7-4A39-AAA9-83F687A35849}" srcOrd="0" destOrd="0" presId="urn:microsoft.com/office/officeart/2016/7/layout/RepeatingBendingProcessNew"/>
    <dgm:cxn modelId="{F927C885-9381-E948-AA6E-B48E2524B31B}" type="presParOf" srcId="{657B3B51-8332-4D60-B0CD-031204B2A181}" destId="{EC536F8E-6769-4170-BBFA-7AC1C4E6F1FA}" srcOrd="6" destOrd="0" presId="urn:microsoft.com/office/officeart/2016/7/layout/RepeatingBendingProcessNew"/>
    <dgm:cxn modelId="{C2526FAA-69BB-2945-8BE1-88A46D887303}" type="presParOf" srcId="{657B3B51-8332-4D60-B0CD-031204B2A181}" destId="{C6CAC258-E3C5-41A3-A60D-8E15F390EFB6}" srcOrd="7" destOrd="0" presId="urn:microsoft.com/office/officeart/2016/7/layout/RepeatingBendingProcessNew"/>
    <dgm:cxn modelId="{2005018B-3F60-D845-9529-5905884B14F6}" type="presParOf" srcId="{C6CAC258-E3C5-41A3-A60D-8E15F390EFB6}" destId="{541896A9-1211-4ED4-B0DD-2404F556D2F5}" srcOrd="0" destOrd="0" presId="urn:microsoft.com/office/officeart/2016/7/layout/RepeatingBendingProcessNew"/>
    <dgm:cxn modelId="{357ED560-F6AD-0D45-80E0-624F1CB3637A}" type="presParOf" srcId="{657B3B51-8332-4D60-B0CD-031204B2A181}" destId="{829FDCA6-AEC9-40E5-8723-8557B76E5502}" srcOrd="8" destOrd="0" presId="urn:microsoft.com/office/officeart/2016/7/layout/RepeatingBendingProcessNew"/>
    <dgm:cxn modelId="{C26FCA2E-C20E-F249-B0D1-1EAD4ADEA217}" type="presParOf" srcId="{657B3B51-8332-4D60-B0CD-031204B2A181}" destId="{35BA9AB5-6ABB-44A2-AF11-F5E7E6B5E2D0}" srcOrd="9" destOrd="0" presId="urn:microsoft.com/office/officeart/2016/7/layout/RepeatingBendingProcessNew"/>
    <dgm:cxn modelId="{03F05EA6-D021-294E-BFA0-25DA14A4918D}" type="presParOf" srcId="{35BA9AB5-6ABB-44A2-AF11-F5E7E6B5E2D0}" destId="{6C29A979-AD25-4D33-9A62-0D0056E49A25}" srcOrd="0" destOrd="0" presId="urn:microsoft.com/office/officeart/2016/7/layout/RepeatingBendingProcessNew"/>
    <dgm:cxn modelId="{3B6984D2-64BA-7742-B200-CC9A036100EE}" type="presParOf" srcId="{657B3B51-8332-4D60-B0CD-031204B2A181}" destId="{0536EE20-C064-4438-8000-4714E4EFDC7B}" srcOrd="10" destOrd="0" presId="urn:microsoft.com/office/officeart/2016/7/layout/RepeatingBendingProcessNew"/>
    <dgm:cxn modelId="{2DB12EBF-848C-A441-9DB9-C813DAABC950}" type="presParOf" srcId="{657B3B51-8332-4D60-B0CD-031204B2A181}" destId="{BCC440D2-4684-498A-9395-C6B4A61912C4}" srcOrd="11" destOrd="0" presId="urn:microsoft.com/office/officeart/2016/7/layout/RepeatingBendingProcessNew"/>
    <dgm:cxn modelId="{120F780C-19BC-BB4A-BFE2-D02828C35467}" type="presParOf" srcId="{BCC440D2-4684-498A-9395-C6B4A61912C4}" destId="{340161BF-5F89-4B51-8356-E53F9C1CC7DF}" srcOrd="0" destOrd="0" presId="urn:microsoft.com/office/officeart/2016/7/layout/RepeatingBendingProcessNew"/>
    <dgm:cxn modelId="{C9DF792D-BFA1-1B48-95B5-D97683C5AE68}" type="presParOf" srcId="{657B3B51-8332-4D60-B0CD-031204B2A181}" destId="{851961DA-0F04-45A9-9538-FD061B33DF77}" srcOrd="12" destOrd="0" presId="urn:microsoft.com/office/officeart/2016/7/layout/RepeatingBendingProcessNew"/>
    <dgm:cxn modelId="{738C7829-09B3-E049-8776-9DFFE091C85C}" type="presParOf" srcId="{657B3B51-8332-4D60-B0CD-031204B2A181}" destId="{69931245-DCF9-4906-833C-876D02B6E1B2}" srcOrd="13" destOrd="0" presId="urn:microsoft.com/office/officeart/2016/7/layout/RepeatingBendingProcessNew"/>
    <dgm:cxn modelId="{403461ED-D689-6C48-8B53-4F190941CBE1}" type="presParOf" srcId="{69931245-DCF9-4906-833C-876D02B6E1B2}" destId="{112EC2F1-714C-4BA5-85CE-F9D151CCCF86}" srcOrd="0" destOrd="0" presId="urn:microsoft.com/office/officeart/2016/7/layout/RepeatingBendingProcessNew"/>
    <dgm:cxn modelId="{CA493D79-5279-3C40-B4DC-A4763EF082CB}" type="presParOf" srcId="{657B3B51-8332-4D60-B0CD-031204B2A181}" destId="{786EF038-1E47-4E61-954F-B99E98A7A99B}" srcOrd="14" destOrd="0" presId="urn:microsoft.com/office/officeart/2016/7/layout/RepeatingBendingProcessNew"/>
    <dgm:cxn modelId="{7CDA356D-3D9F-8949-81E4-E07F995660F1}" type="presParOf" srcId="{657B3B51-8332-4D60-B0CD-031204B2A181}" destId="{38BE1794-F2AB-4393-B4E0-FAB7CFE88AE2}" srcOrd="15" destOrd="0" presId="urn:microsoft.com/office/officeart/2016/7/layout/RepeatingBendingProcessNew"/>
    <dgm:cxn modelId="{F0514416-E054-854C-A2A9-FC7CFDDC62E4}" type="presParOf" srcId="{38BE1794-F2AB-4393-B4E0-FAB7CFE88AE2}" destId="{15823A86-4669-4963-9AC7-EA55D669D8D8}" srcOrd="0" destOrd="0" presId="urn:microsoft.com/office/officeart/2016/7/layout/RepeatingBendingProcessNew"/>
    <dgm:cxn modelId="{4123AF5F-91E7-A64A-8A31-D6D3890AB2E3}" type="presParOf" srcId="{657B3B51-8332-4D60-B0CD-031204B2A181}" destId="{9134C221-0672-4034-A7C7-47217670CBDF}" srcOrd="16" destOrd="0" presId="urn:microsoft.com/office/officeart/2016/7/layout/RepeatingBendingProcessNew"/>
    <dgm:cxn modelId="{6E47597C-FA7B-6B4D-BFE3-6A52E951AFFF}" type="presParOf" srcId="{657B3B51-8332-4D60-B0CD-031204B2A181}" destId="{02388DB8-4A2C-4A18-9737-EB4EEC34BA73}" srcOrd="17" destOrd="0" presId="urn:microsoft.com/office/officeart/2016/7/layout/RepeatingBendingProcessNew"/>
    <dgm:cxn modelId="{7FFE5128-132B-9A49-8CD5-3B4262E6D68C}" type="presParOf" srcId="{02388DB8-4A2C-4A18-9737-EB4EEC34BA73}" destId="{F31697B9-2A12-4CB0-963C-1FBF44EB3A2C}" srcOrd="0" destOrd="0" presId="urn:microsoft.com/office/officeart/2016/7/layout/RepeatingBendingProcessNew"/>
    <dgm:cxn modelId="{483A5A3D-07A8-FC4D-BD5A-D483DDD198A4}" type="presParOf" srcId="{657B3B51-8332-4D60-B0CD-031204B2A181}" destId="{62C95BC8-1335-4C3A-AE61-1E48AD5F60F3}" srcOrd="1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B8DF9A-D041-437E-87F0-9EEEB0EC7A80}"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C719A0E9-DB96-4C50-AF86-C4A165B9F079}">
      <dgm:prSet/>
      <dgm:spPr/>
      <dgm:t>
        <a:bodyPr/>
        <a:lstStyle/>
        <a:p>
          <a:pPr>
            <a:lnSpc>
              <a:spcPct val="100000"/>
            </a:lnSpc>
          </a:pPr>
          <a:r>
            <a:rPr lang="pl-PL" b="1">
              <a:solidFill>
                <a:schemeClr val="bg2">
                  <a:lumMod val="20000"/>
                  <a:lumOff val="80000"/>
                </a:schemeClr>
              </a:solidFill>
            </a:rPr>
            <a:t>Podtyp z przewagą braku uwagi</a:t>
          </a:r>
          <a:r>
            <a:rPr lang="pl-PL" b="1"/>
            <a:t>:</a:t>
          </a:r>
          <a:r>
            <a:rPr lang="pl-PL"/>
            <a:t> Problemy z koncentracją</a:t>
          </a:r>
          <a:r>
            <a:rPr lang="pl-PL" i="0"/>
            <a:t>, </a:t>
          </a:r>
          <a:r>
            <a:rPr lang="pl-PL"/>
            <a:t>łatwość rozpraszania</a:t>
          </a:r>
          <a:r>
            <a:rPr lang="pl-PL" i="0"/>
            <a:t>,</a:t>
          </a:r>
          <a:r>
            <a:rPr lang="pl-PL"/>
            <a:t> częste zapominanie</a:t>
          </a:r>
          <a:r>
            <a:rPr lang="pl-PL" i="0"/>
            <a:t>, </a:t>
          </a:r>
          <a:r>
            <a:rPr lang="pl-PL"/>
            <a:t>trudności organizacyjne, unikanie zadań wymagających długotrwałego skupienia.</a:t>
          </a:r>
          <a:endParaRPr lang="en-US"/>
        </a:p>
      </dgm:t>
    </dgm:pt>
    <dgm:pt modelId="{45DEB7FA-FC4F-4864-A930-3499640954B5}" type="parTrans" cxnId="{67598166-FDC6-4E49-9103-E8890568B942}">
      <dgm:prSet/>
      <dgm:spPr/>
      <dgm:t>
        <a:bodyPr/>
        <a:lstStyle/>
        <a:p>
          <a:endParaRPr lang="en-US"/>
        </a:p>
      </dgm:t>
    </dgm:pt>
    <dgm:pt modelId="{4B18AA9C-B1CF-4314-BD79-CCF6B8EFD555}" type="sibTrans" cxnId="{67598166-FDC6-4E49-9103-E8890568B942}">
      <dgm:prSet/>
      <dgm:spPr/>
      <dgm:t>
        <a:bodyPr/>
        <a:lstStyle/>
        <a:p>
          <a:pPr>
            <a:lnSpc>
              <a:spcPct val="100000"/>
            </a:lnSpc>
          </a:pPr>
          <a:endParaRPr lang="en-US"/>
        </a:p>
      </dgm:t>
    </dgm:pt>
    <dgm:pt modelId="{32F244AB-5B17-4B8D-A50B-A4BF2F1581D5}">
      <dgm:prSet/>
      <dgm:spPr/>
      <dgm:t>
        <a:bodyPr/>
        <a:lstStyle/>
        <a:p>
          <a:pPr>
            <a:lnSpc>
              <a:spcPct val="100000"/>
            </a:lnSpc>
          </a:pPr>
          <a:r>
            <a:rPr lang="pl-PL" b="1">
              <a:solidFill>
                <a:schemeClr val="bg2">
                  <a:lumMod val="20000"/>
                  <a:lumOff val="80000"/>
                </a:schemeClr>
              </a:solidFill>
            </a:rPr>
            <a:t>Podtyp z przewagą nadpobudliwości ruchowej i impulsywności</a:t>
          </a:r>
          <a:r>
            <a:rPr lang="pl-PL" b="1"/>
            <a:t>:</a:t>
          </a:r>
          <a:r>
            <a:rPr lang="pl-PL"/>
            <a:t> Nadmierna aktywność, niemożność pozostania w miejscu</a:t>
          </a:r>
          <a:r>
            <a:rPr lang="pl-PL" i="0"/>
            <a:t>, </a:t>
          </a:r>
          <a:r>
            <a:rPr lang="pl-PL"/>
            <a:t>impulsywność, nadmierna gadatliwość, trudności z oczekiwaniem na swoją kolej.</a:t>
          </a:r>
          <a:endParaRPr lang="en-US"/>
        </a:p>
      </dgm:t>
    </dgm:pt>
    <dgm:pt modelId="{735E6FEC-5856-42F6-8B0E-1D22F79CA6E8}" type="parTrans" cxnId="{F9FA94DD-D9D2-4A82-9DD6-97D8F0B513B4}">
      <dgm:prSet/>
      <dgm:spPr/>
      <dgm:t>
        <a:bodyPr/>
        <a:lstStyle/>
        <a:p>
          <a:endParaRPr lang="en-US"/>
        </a:p>
      </dgm:t>
    </dgm:pt>
    <dgm:pt modelId="{10D17608-368D-4C57-B0B1-FCEB17B03615}" type="sibTrans" cxnId="{F9FA94DD-D9D2-4A82-9DD6-97D8F0B513B4}">
      <dgm:prSet/>
      <dgm:spPr/>
      <dgm:t>
        <a:bodyPr/>
        <a:lstStyle/>
        <a:p>
          <a:pPr>
            <a:lnSpc>
              <a:spcPct val="100000"/>
            </a:lnSpc>
          </a:pPr>
          <a:endParaRPr lang="en-US"/>
        </a:p>
      </dgm:t>
    </dgm:pt>
    <dgm:pt modelId="{EEAF5514-B45D-4883-99DB-617D31A5DB17}">
      <dgm:prSet/>
      <dgm:spPr/>
      <dgm:t>
        <a:bodyPr/>
        <a:lstStyle/>
        <a:p>
          <a:pPr>
            <a:lnSpc>
              <a:spcPct val="100000"/>
            </a:lnSpc>
          </a:pPr>
          <a:r>
            <a:rPr lang="pl-PL" b="1">
              <a:solidFill>
                <a:schemeClr val="bg2">
                  <a:lumMod val="20000"/>
                  <a:lumOff val="80000"/>
                </a:schemeClr>
              </a:solidFill>
            </a:rPr>
            <a:t>Podtyp mieszany</a:t>
          </a:r>
          <a:r>
            <a:rPr lang="pl-PL" b="1"/>
            <a:t>:</a:t>
          </a:r>
          <a:r>
            <a:rPr lang="pl-PL"/>
            <a:t> Łączenie objawów obu powyższych kategorii.</a:t>
          </a:r>
          <a:endParaRPr lang="en-US"/>
        </a:p>
      </dgm:t>
    </dgm:pt>
    <dgm:pt modelId="{5B55FE35-400C-4DF6-84E2-423A61418D28}" type="parTrans" cxnId="{8BBCFFEC-6C0A-47D5-9549-21BE8F6ABE41}">
      <dgm:prSet/>
      <dgm:spPr/>
      <dgm:t>
        <a:bodyPr/>
        <a:lstStyle/>
        <a:p>
          <a:endParaRPr lang="en-US"/>
        </a:p>
      </dgm:t>
    </dgm:pt>
    <dgm:pt modelId="{08C5E0D4-5947-4B02-9A83-1A7446B3FF0D}" type="sibTrans" cxnId="{8BBCFFEC-6C0A-47D5-9549-21BE8F6ABE41}">
      <dgm:prSet/>
      <dgm:spPr/>
      <dgm:t>
        <a:bodyPr/>
        <a:lstStyle/>
        <a:p>
          <a:pPr>
            <a:lnSpc>
              <a:spcPct val="100000"/>
            </a:lnSpc>
          </a:pPr>
          <a:endParaRPr lang="en-US"/>
        </a:p>
      </dgm:t>
    </dgm:pt>
    <dgm:pt modelId="{A9A9C079-07C3-4D4D-9D75-E76FA5164D03}">
      <dgm:prSet/>
      <dgm:spPr/>
      <dgm:t>
        <a:bodyPr/>
        <a:lstStyle/>
        <a:p>
          <a:pPr>
            <a:lnSpc>
              <a:spcPct val="100000"/>
            </a:lnSpc>
          </a:pPr>
          <a:r>
            <a:rPr lang="pl-PL" b="1">
              <a:solidFill>
                <a:schemeClr val="bg2">
                  <a:lumMod val="20000"/>
                  <a:lumOff val="80000"/>
                </a:schemeClr>
              </a:solidFill>
            </a:rPr>
            <a:t>Dodatkowe objawy</a:t>
          </a:r>
          <a:r>
            <a:rPr lang="pl-PL" b="1"/>
            <a:t>:</a:t>
          </a:r>
          <a:r>
            <a:rPr lang="pl-PL"/>
            <a:t> Zaburzenia snu</a:t>
          </a:r>
          <a:r>
            <a:rPr lang="pl-PL" i="0"/>
            <a:t>, </a:t>
          </a:r>
          <a:r>
            <a:rPr lang="pl-PL"/>
            <a:t>trudności z emocjonalną równowagą, problemy z zarządzaniem czasem i terminowością.</a:t>
          </a:r>
          <a:endParaRPr lang="en-US"/>
        </a:p>
      </dgm:t>
    </dgm:pt>
    <dgm:pt modelId="{F713CC24-370E-42DC-9CD8-17C4AC7BDC87}" type="parTrans" cxnId="{0BC7B285-B4F3-4CB4-B390-960597A5A4F7}">
      <dgm:prSet/>
      <dgm:spPr/>
      <dgm:t>
        <a:bodyPr/>
        <a:lstStyle/>
        <a:p>
          <a:endParaRPr lang="en-US"/>
        </a:p>
      </dgm:t>
    </dgm:pt>
    <dgm:pt modelId="{6EFB2DCA-D410-4E32-8361-761693B980BB}" type="sibTrans" cxnId="{0BC7B285-B4F3-4CB4-B390-960597A5A4F7}">
      <dgm:prSet/>
      <dgm:spPr/>
      <dgm:t>
        <a:bodyPr/>
        <a:lstStyle/>
        <a:p>
          <a:endParaRPr lang="en-US"/>
        </a:p>
      </dgm:t>
    </dgm:pt>
    <dgm:pt modelId="{6E37AE77-15D5-4AEC-AB25-C53018C9D005}" type="pres">
      <dgm:prSet presAssocID="{1CB8DF9A-D041-437E-87F0-9EEEB0EC7A80}" presName="root" presStyleCnt="0">
        <dgm:presLayoutVars>
          <dgm:dir/>
          <dgm:resizeHandles val="exact"/>
        </dgm:presLayoutVars>
      </dgm:prSet>
      <dgm:spPr/>
    </dgm:pt>
    <dgm:pt modelId="{193B0F2F-FAE4-4486-A211-F0D20CD23DBE}" type="pres">
      <dgm:prSet presAssocID="{1CB8DF9A-D041-437E-87F0-9EEEB0EC7A80}" presName="container" presStyleCnt="0">
        <dgm:presLayoutVars>
          <dgm:dir/>
          <dgm:resizeHandles val="exact"/>
        </dgm:presLayoutVars>
      </dgm:prSet>
      <dgm:spPr/>
    </dgm:pt>
    <dgm:pt modelId="{D1F9D3AA-D07D-4B05-B9E5-F3B8151B3915}" type="pres">
      <dgm:prSet presAssocID="{C719A0E9-DB96-4C50-AF86-C4A165B9F079}" presName="compNode" presStyleCnt="0"/>
      <dgm:spPr/>
    </dgm:pt>
    <dgm:pt modelId="{87B62C6E-8623-497E-89BD-BEEF5B9CAA6B}" type="pres">
      <dgm:prSet presAssocID="{C719A0E9-DB96-4C50-AF86-C4A165B9F079}" presName="iconBgRect" presStyleLbl="bgShp" presStyleIdx="0" presStyleCnt="4"/>
      <dgm:spPr/>
    </dgm:pt>
    <dgm:pt modelId="{47C83B76-12BB-4752-9C41-D32199CEC615}" type="pres">
      <dgm:prSet presAssocID="{C719A0E9-DB96-4C50-AF86-C4A165B9F07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ad Face with No Fill"/>
        </a:ext>
      </dgm:extLst>
    </dgm:pt>
    <dgm:pt modelId="{60DEA0F1-ED09-43DC-8A22-4A7B7C76153F}" type="pres">
      <dgm:prSet presAssocID="{C719A0E9-DB96-4C50-AF86-C4A165B9F079}" presName="spaceRect" presStyleCnt="0"/>
      <dgm:spPr/>
    </dgm:pt>
    <dgm:pt modelId="{07DFF224-C6D7-4740-9512-58305D294FD0}" type="pres">
      <dgm:prSet presAssocID="{C719A0E9-DB96-4C50-AF86-C4A165B9F079}" presName="textRect" presStyleLbl="revTx" presStyleIdx="0" presStyleCnt="4">
        <dgm:presLayoutVars>
          <dgm:chMax val="1"/>
          <dgm:chPref val="1"/>
        </dgm:presLayoutVars>
      </dgm:prSet>
      <dgm:spPr/>
    </dgm:pt>
    <dgm:pt modelId="{20DA9519-1A93-4961-806B-81006F11335F}" type="pres">
      <dgm:prSet presAssocID="{4B18AA9C-B1CF-4314-BD79-CCF6B8EFD555}" presName="sibTrans" presStyleLbl="sibTrans2D1" presStyleIdx="0" presStyleCnt="0"/>
      <dgm:spPr/>
    </dgm:pt>
    <dgm:pt modelId="{4A3A15A3-ED7E-46F4-ABEB-DE3B679C2565}" type="pres">
      <dgm:prSet presAssocID="{32F244AB-5B17-4B8D-A50B-A4BF2F1581D5}" presName="compNode" presStyleCnt="0"/>
      <dgm:spPr/>
    </dgm:pt>
    <dgm:pt modelId="{30BE1CB1-8C00-42F4-91A7-045A5F8FB83A}" type="pres">
      <dgm:prSet presAssocID="{32F244AB-5B17-4B8D-A50B-A4BF2F1581D5}" presName="iconBgRect" presStyleLbl="bgShp" presStyleIdx="1" presStyleCnt="4"/>
      <dgm:spPr/>
    </dgm:pt>
    <dgm:pt modelId="{CC761BBD-F818-48D8-BFD1-A05FF8CCEFC5}" type="pres">
      <dgm:prSet presAssocID="{32F244AB-5B17-4B8D-A50B-A4BF2F1581D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nfused Face with Solid Fill"/>
        </a:ext>
      </dgm:extLst>
    </dgm:pt>
    <dgm:pt modelId="{8D9C3124-E41A-4A20-B7DB-B9A750466D3B}" type="pres">
      <dgm:prSet presAssocID="{32F244AB-5B17-4B8D-A50B-A4BF2F1581D5}" presName="spaceRect" presStyleCnt="0"/>
      <dgm:spPr/>
    </dgm:pt>
    <dgm:pt modelId="{4EE57FC1-4517-4125-AE1C-46646B631D47}" type="pres">
      <dgm:prSet presAssocID="{32F244AB-5B17-4B8D-A50B-A4BF2F1581D5}" presName="textRect" presStyleLbl="revTx" presStyleIdx="1" presStyleCnt="4">
        <dgm:presLayoutVars>
          <dgm:chMax val="1"/>
          <dgm:chPref val="1"/>
        </dgm:presLayoutVars>
      </dgm:prSet>
      <dgm:spPr/>
    </dgm:pt>
    <dgm:pt modelId="{9A19F019-88A8-4E47-B09D-38A01F3B2A38}" type="pres">
      <dgm:prSet presAssocID="{10D17608-368D-4C57-B0B1-FCEB17B03615}" presName="sibTrans" presStyleLbl="sibTrans2D1" presStyleIdx="0" presStyleCnt="0"/>
      <dgm:spPr/>
    </dgm:pt>
    <dgm:pt modelId="{FCE99C6C-0F50-4599-81D4-184CC99BC47D}" type="pres">
      <dgm:prSet presAssocID="{EEAF5514-B45D-4883-99DB-617D31A5DB17}" presName="compNode" presStyleCnt="0"/>
      <dgm:spPr/>
    </dgm:pt>
    <dgm:pt modelId="{87545F29-C8BB-46DE-904D-CD8C30CC5F2B}" type="pres">
      <dgm:prSet presAssocID="{EEAF5514-B45D-4883-99DB-617D31A5DB17}" presName="iconBgRect" presStyleLbl="bgShp" presStyleIdx="2" presStyleCnt="4"/>
      <dgm:spPr/>
    </dgm:pt>
    <dgm:pt modelId="{14D1EAC5-502F-4218-9B52-7A36E77262AF}" type="pres">
      <dgm:prSet presAssocID="{EEAF5514-B45D-4883-99DB-617D31A5DB1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Network Diagram"/>
        </a:ext>
      </dgm:extLst>
    </dgm:pt>
    <dgm:pt modelId="{8D3FBA1F-B195-4482-8BF9-BD58A8C31D0D}" type="pres">
      <dgm:prSet presAssocID="{EEAF5514-B45D-4883-99DB-617D31A5DB17}" presName="spaceRect" presStyleCnt="0"/>
      <dgm:spPr/>
    </dgm:pt>
    <dgm:pt modelId="{074FCDFB-4089-4371-935A-E919D73D19D9}" type="pres">
      <dgm:prSet presAssocID="{EEAF5514-B45D-4883-99DB-617D31A5DB17}" presName="textRect" presStyleLbl="revTx" presStyleIdx="2" presStyleCnt="4">
        <dgm:presLayoutVars>
          <dgm:chMax val="1"/>
          <dgm:chPref val="1"/>
        </dgm:presLayoutVars>
      </dgm:prSet>
      <dgm:spPr/>
    </dgm:pt>
    <dgm:pt modelId="{333C5D24-AB75-4F59-BB6C-89114721C9D6}" type="pres">
      <dgm:prSet presAssocID="{08C5E0D4-5947-4B02-9A83-1A7446B3FF0D}" presName="sibTrans" presStyleLbl="sibTrans2D1" presStyleIdx="0" presStyleCnt="0"/>
      <dgm:spPr/>
    </dgm:pt>
    <dgm:pt modelId="{7B83AF18-2491-4DE1-9B9D-CEB722135E29}" type="pres">
      <dgm:prSet presAssocID="{A9A9C079-07C3-4D4D-9D75-E76FA5164D03}" presName="compNode" presStyleCnt="0"/>
      <dgm:spPr/>
    </dgm:pt>
    <dgm:pt modelId="{B37573F4-779A-4B89-82CA-8C8CB359C741}" type="pres">
      <dgm:prSet presAssocID="{A9A9C079-07C3-4D4D-9D75-E76FA5164D03}" presName="iconBgRect" presStyleLbl="bgShp" presStyleIdx="3" presStyleCnt="4"/>
      <dgm:spPr/>
    </dgm:pt>
    <dgm:pt modelId="{1C68A10A-F518-426E-B5F9-73F83F5FE7F2}" type="pres">
      <dgm:prSet presAssocID="{A9A9C079-07C3-4D4D-9D75-E76FA5164D0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rain in head"/>
        </a:ext>
      </dgm:extLst>
    </dgm:pt>
    <dgm:pt modelId="{83B2D1F1-4D90-4560-9772-617BD17BB445}" type="pres">
      <dgm:prSet presAssocID="{A9A9C079-07C3-4D4D-9D75-E76FA5164D03}" presName="spaceRect" presStyleCnt="0"/>
      <dgm:spPr/>
    </dgm:pt>
    <dgm:pt modelId="{C069B129-841B-4250-BCF3-6FB071C17530}" type="pres">
      <dgm:prSet presAssocID="{A9A9C079-07C3-4D4D-9D75-E76FA5164D03}" presName="textRect" presStyleLbl="revTx" presStyleIdx="3" presStyleCnt="4">
        <dgm:presLayoutVars>
          <dgm:chMax val="1"/>
          <dgm:chPref val="1"/>
        </dgm:presLayoutVars>
      </dgm:prSet>
      <dgm:spPr/>
    </dgm:pt>
  </dgm:ptLst>
  <dgm:cxnLst>
    <dgm:cxn modelId="{94C4D210-D9B3-48E4-80BE-036DDEEB87B7}" type="presOf" srcId="{10D17608-368D-4C57-B0B1-FCEB17B03615}" destId="{9A19F019-88A8-4E47-B09D-38A01F3B2A38}" srcOrd="0" destOrd="0" presId="urn:microsoft.com/office/officeart/2018/2/layout/IconCircleList"/>
    <dgm:cxn modelId="{8FF8AA3D-187F-49A1-8D17-6605D7522A50}" type="presOf" srcId="{A9A9C079-07C3-4D4D-9D75-E76FA5164D03}" destId="{C069B129-841B-4250-BCF3-6FB071C17530}" srcOrd="0" destOrd="0" presId="urn:microsoft.com/office/officeart/2018/2/layout/IconCircleList"/>
    <dgm:cxn modelId="{67598166-FDC6-4E49-9103-E8890568B942}" srcId="{1CB8DF9A-D041-437E-87F0-9EEEB0EC7A80}" destId="{C719A0E9-DB96-4C50-AF86-C4A165B9F079}" srcOrd="0" destOrd="0" parTransId="{45DEB7FA-FC4F-4864-A930-3499640954B5}" sibTransId="{4B18AA9C-B1CF-4314-BD79-CCF6B8EFD555}"/>
    <dgm:cxn modelId="{44B98F6D-BBB0-49E8-91AB-69729696C4A9}" type="presOf" srcId="{4B18AA9C-B1CF-4314-BD79-CCF6B8EFD555}" destId="{20DA9519-1A93-4961-806B-81006F11335F}" srcOrd="0" destOrd="0" presId="urn:microsoft.com/office/officeart/2018/2/layout/IconCircleList"/>
    <dgm:cxn modelId="{0BC7B285-B4F3-4CB4-B390-960597A5A4F7}" srcId="{1CB8DF9A-D041-437E-87F0-9EEEB0EC7A80}" destId="{A9A9C079-07C3-4D4D-9D75-E76FA5164D03}" srcOrd="3" destOrd="0" parTransId="{F713CC24-370E-42DC-9CD8-17C4AC7BDC87}" sibTransId="{6EFB2DCA-D410-4E32-8361-761693B980BB}"/>
    <dgm:cxn modelId="{4DA38897-CE3B-4232-B371-CF37A612BFC7}" type="presOf" srcId="{1CB8DF9A-D041-437E-87F0-9EEEB0EC7A80}" destId="{6E37AE77-15D5-4AEC-AB25-C53018C9D005}" srcOrd="0" destOrd="0" presId="urn:microsoft.com/office/officeart/2018/2/layout/IconCircleList"/>
    <dgm:cxn modelId="{348652BE-D3C2-441A-98D6-5BCCEB189474}" type="presOf" srcId="{EEAF5514-B45D-4883-99DB-617D31A5DB17}" destId="{074FCDFB-4089-4371-935A-E919D73D19D9}" srcOrd="0" destOrd="0" presId="urn:microsoft.com/office/officeart/2018/2/layout/IconCircleList"/>
    <dgm:cxn modelId="{039CF6D2-ED4A-4D80-BC05-A3D6F1A3177D}" type="presOf" srcId="{C719A0E9-DB96-4C50-AF86-C4A165B9F079}" destId="{07DFF224-C6D7-4740-9512-58305D294FD0}" srcOrd="0" destOrd="0" presId="urn:microsoft.com/office/officeart/2018/2/layout/IconCircleList"/>
    <dgm:cxn modelId="{7A7827D9-58FE-452A-AAC1-2B88471C5AEB}" type="presOf" srcId="{08C5E0D4-5947-4B02-9A83-1A7446B3FF0D}" destId="{333C5D24-AB75-4F59-BB6C-89114721C9D6}" srcOrd="0" destOrd="0" presId="urn:microsoft.com/office/officeart/2018/2/layout/IconCircleList"/>
    <dgm:cxn modelId="{F9FA94DD-D9D2-4A82-9DD6-97D8F0B513B4}" srcId="{1CB8DF9A-D041-437E-87F0-9EEEB0EC7A80}" destId="{32F244AB-5B17-4B8D-A50B-A4BF2F1581D5}" srcOrd="1" destOrd="0" parTransId="{735E6FEC-5856-42F6-8B0E-1D22F79CA6E8}" sibTransId="{10D17608-368D-4C57-B0B1-FCEB17B03615}"/>
    <dgm:cxn modelId="{8BBCFFEC-6C0A-47D5-9549-21BE8F6ABE41}" srcId="{1CB8DF9A-D041-437E-87F0-9EEEB0EC7A80}" destId="{EEAF5514-B45D-4883-99DB-617D31A5DB17}" srcOrd="2" destOrd="0" parTransId="{5B55FE35-400C-4DF6-84E2-423A61418D28}" sibTransId="{08C5E0D4-5947-4B02-9A83-1A7446B3FF0D}"/>
    <dgm:cxn modelId="{2714A9FB-9465-4F70-BA61-2AB714FB535F}" type="presOf" srcId="{32F244AB-5B17-4B8D-A50B-A4BF2F1581D5}" destId="{4EE57FC1-4517-4125-AE1C-46646B631D47}" srcOrd="0" destOrd="0" presId="urn:microsoft.com/office/officeart/2018/2/layout/IconCircleList"/>
    <dgm:cxn modelId="{98899B54-E802-45A4-8F35-DB8049C3AF09}" type="presParOf" srcId="{6E37AE77-15D5-4AEC-AB25-C53018C9D005}" destId="{193B0F2F-FAE4-4486-A211-F0D20CD23DBE}" srcOrd="0" destOrd="0" presId="urn:microsoft.com/office/officeart/2018/2/layout/IconCircleList"/>
    <dgm:cxn modelId="{F42A6A0F-CB1D-46D2-9B85-FA7272362EC1}" type="presParOf" srcId="{193B0F2F-FAE4-4486-A211-F0D20CD23DBE}" destId="{D1F9D3AA-D07D-4B05-B9E5-F3B8151B3915}" srcOrd="0" destOrd="0" presId="urn:microsoft.com/office/officeart/2018/2/layout/IconCircleList"/>
    <dgm:cxn modelId="{B9E76508-B933-4C60-8B9C-FBE261A06B88}" type="presParOf" srcId="{D1F9D3AA-D07D-4B05-B9E5-F3B8151B3915}" destId="{87B62C6E-8623-497E-89BD-BEEF5B9CAA6B}" srcOrd="0" destOrd="0" presId="urn:microsoft.com/office/officeart/2018/2/layout/IconCircleList"/>
    <dgm:cxn modelId="{E10F8460-CC97-4224-82B9-0557B512B429}" type="presParOf" srcId="{D1F9D3AA-D07D-4B05-B9E5-F3B8151B3915}" destId="{47C83B76-12BB-4752-9C41-D32199CEC615}" srcOrd="1" destOrd="0" presId="urn:microsoft.com/office/officeart/2018/2/layout/IconCircleList"/>
    <dgm:cxn modelId="{8473183C-FA69-47BC-AFF4-301A1E985A45}" type="presParOf" srcId="{D1F9D3AA-D07D-4B05-B9E5-F3B8151B3915}" destId="{60DEA0F1-ED09-43DC-8A22-4A7B7C76153F}" srcOrd="2" destOrd="0" presId="urn:microsoft.com/office/officeart/2018/2/layout/IconCircleList"/>
    <dgm:cxn modelId="{7F80A29F-D483-42AC-B258-805392CC639A}" type="presParOf" srcId="{D1F9D3AA-D07D-4B05-B9E5-F3B8151B3915}" destId="{07DFF224-C6D7-4740-9512-58305D294FD0}" srcOrd="3" destOrd="0" presId="urn:microsoft.com/office/officeart/2018/2/layout/IconCircleList"/>
    <dgm:cxn modelId="{22DC8A60-CB38-44BE-B4FC-CAA88368B21C}" type="presParOf" srcId="{193B0F2F-FAE4-4486-A211-F0D20CD23DBE}" destId="{20DA9519-1A93-4961-806B-81006F11335F}" srcOrd="1" destOrd="0" presId="urn:microsoft.com/office/officeart/2018/2/layout/IconCircleList"/>
    <dgm:cxn modelId="{03FB32FD-2331-46FC-B3A7-CEA0FB708525}" type="presParOf" srcId="{193B0F2F-FAE4-4486-A211-F0D20CD23DBE}" destId="{4A3A15A3-ED7E-46F4-ABEB-DE3B679C2565}" srcOrd="2" destOrd="0" presId="urn:microsoft.com/office/officeart/2018/2/layout/IconCircleList"/>
    <dgm:cxn modelId="{C2475764-876F-46D6-8591-DABDB3DDBF22}" type="presParOf" srcId="{4A3A15A3-ED7E-46F4-ABEB-DE3B679C2565}" destId="{30BE1CB1-8C00-42F4-91A7-045A5F8FB83A}" srcOrd="0" destOrd="0" presId="urn:microsoft.com/office/officeart/2018/2/layout/IconCircleList"/>
    <dgm:cxn modelId="{BE5B6AF1-5FB5-439A-A1C1-14EB5747DD65}" type="presParOf" srcId="{4A3A15A3-ED7E-46F4-ABEB-DE3B679C2565}" destId="{CC761BBD-F818-48D8-BFD1-A05FF8CCEFC5}" srcOrd="1" destOrd="0" presId="urn:microsoft.com/office/officeart/2018/2/layout/IconCircleList"/>
    <dgm:cxn modelId="{AC921B46-4F18-41A5-8705-C2AAA54D3084}" type="presParOf" srcId="{4A3A15A3-ED7E-46F4-ABEB-DE3B679C2565}" destId="{8D9C3124-E41A-4A20-B7DB-B9A750466D3B}" srcOrd="2" destOrd="0" presId="urn:microsoft.com/office/officeart/2018/2/layout/IconCircleList"/>
    <dgm:cxn modelId="{046A2881-08DB-4489-A82F-CCEAAD045304}" type="presParOf" srcId="{4A3A15A3-ED7E-46F4-ABEB-DE3B679C2565}" destId="{4EE57FC1-4517-4125-AE1C-46646B631D47}" srcOrd="3" destOrd="0" presId="urn:microsoft.com/office/officeart/2018/2/layout/IconCircleList"/>
    <dgm:cxn modelId="{977FE93C-6B55-44E4-9313-0F3F6C73F78D}" type="presParOf" srcId="{193B0F2F-FAE4-4486-A211-F0D20CD23DBE}" destId="{9A19F019-88A8-4E47-B09D-38A01F3B2A38}" srcOrd="3" destOrd="0" presId="urn:microsoft.com/office/officeart/2018/2/layout/IconCircleList"/>
    <dgm:cxn modelId="{2630BE10-719A-4E8B-9E52-2BD12ADD6511}" type="presParOf" srcId="{193B0F2F-FAE4-4486-A211-F0D20CD23DBE}" destId="{FCE99C6C-0F50-4599-81D4-184CC99BC47D}" srcOrd="4" destOrd="0" presId="urn:microsoft.com/office/officeart/2018/2/layout/IconCircleList"/>
    <dgm:cxn modelId="{A7B81CAD-5AAE-457D-BFD7-0564716A4F26}" type="presParOf" srcId="{FCE99C6C-0F50-4599-81D4-184CC99BC47D}" destId="{87545F29-C8BB-46DE-904D-CD8C30CC5F2B}" srcOrd="0" destOrd="0" presId="urn:microsoft.com/office/officeart/2018/2/layout/IconCircleList"/>
    <dgm:cxn modelId="{8EBE5F22-9118-4CE5-AB47-EB5C3B57EA59}" type="presParOf" srcId="{FCE99C6C-0F50-4599-81D4-184CC99BC47D}" destId="{14D1EAC5-502F-4218-9B52-7A36E77262AF}" srcOrd="1" destOrd="0" presId="urn:microsoft.com/office/officeart/2018/2/layout/IconCircleList"/>
    <dgm:cxn modelId="{EEC58367-50EA-4B1E-B456-C2D47794D866}" type="presParOf" srcId="{FCE99C6C-0F50-4599-81D4-184CC99BC47D}" destId="{8D3FBA1F-B195-4482-8BF9-BD58A8C31D0D}" srcOrd="2" destOrd="0" presId="urn:microsoft.com/office/officeart/2018/2/layout/IconCircleList"/>
    <dgm:cxn modelId="{1ABA4F05-5A5E-4A9F-AB13-E555019D2BDE}" type="presParOf" srcId="{FCE99C6C-0F50-4599-81D4-184CC99BC47D}" destId="{074FCDFB-4089-4371-935A-E919D73D19D9}" srcOrd="3" destOrd="0" presId="urn:microsoft.com/office/officeart/2018/2/layout/IconCircleList"/>
    <dgm:cxn modelId="{0A29CF84-4B83-4432-B692-AA681C9B2F15}" type="presParOf" srcId="{193B0F2F-FAE4-4486-A211-F0D20CD23DBE}" destId="{333C5D24-AB75-4F59-BB6C-89114721C9D6}" srcOrd="5" destOrd="0" presId="urn:microsoft.com/office/officeart/2018/2/layout/IconCircleList"/>
    <dgm:cxn modelId="{5D1B1F8F-1C47-4EF2-AD2F-32729131F8D5}" type="presParOf" srcId="{193B0F2F-FAE4-4486-A211-F0D20CD23DBE}" destId="{7B83AF18-2491-4DE1-9B9D-CEB722135E29}" srcOrd="6" destOrd="0" presId="urn:microsoft.com/office/officeart/2018/2/layout/IconCircleList"/>
    <dgm:cxn modelId="{234AA12A-CD1D-4704-9AEE-E2675699EA89}" type="presParOf" srcId="{7B83AF18-2491-4DE1-9B9D-CEB722135E29}" destId="{B37573F4-779A-4B89-82CA-8C8CB359C741}" srcOrd="0" destOrd="0" presId="urn:microsoft.com/office/officeart/2018/2/layout/IconCircleList"/>
    <dgm:cxn modelId="{D2BC3277-E1B3-4939-833C-F44547693816}" type="presParOf" srcId="{7B83AF18-2491-4DE1-9B9D-CEB722135E29}" destId="{1C68A10A-F518-426E-B5F9-73F83F5FE7F2}" srcOrd="1" destOrd="0" presId="urn:microsoft.com/office/officeart/2018/2/layout/IconCircleList"/>
    <dgm:cxn modelId="{545CF937-9B36-4C86-8DF6-3E1B15461452}" type="presParOf" srcId="{7B83AF18-2491-4DE1-9B9D-CEB722135E29}" destId="{83B2D1F1-4D90-4560-9772-617BD17BB445}" srcOrd="2" destOrd="0" presId="urn:microsoft.com/office/officeart/2018/2/layout/IconCircleList"/>
    <dgm:cxn modelId="{B6204356-C177-47CF-8F9B-C5EF68A064D7}" type="presParOf" srcId="{7B83AF18-2491-4DE1-9B9D-CEB722135E29}" destId="{C069B129-841B-4250-BCF3-6FB071C1753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2775FA-D018-488C-8AE0-243F65BD8C23}" type="doc">
      <dgm:prSet loTypeId="urn:microsoft.com/office/officeart/2005/8/layout/arrow5" loCatId="relationship" qsTypeId="urn:microsoft.com/office/officeart/2005/8/quickstyle/simple1" qsCatId="simple" csTypeId="urn:microsoft.com/office/officeart/2005/8/colors/accent1_2" csCatId="accent1"/>
      <dgm:spPr/>
      <dgm:t>
        <a:bodyPr/>
        <a:lstStyle/>
        <a:p>
          <a:endParaRPr lang="en-US"/>
        </a:p>
      </dgm:t>
    </dgm:pt>
    <dgm:pt modelId="{0F215C45-426C-495F-8ADF-CEC35A33D30C}">
      <dgm:prSet/>
      <dgm:spPr/>
      <dgm:t>
        <a:bodyPr/>
        <a:lstStyle/>
        <a:p>
          <a:r>
            <a:rPr lang="en-US" noProof="1">
              <a:solidFill>
                <a:schemeClr val="tx1">
                  <a:lumMod val="85000"/>
                </a:schemeClr>
              </a:solidFill>
            </a:rPr>
            <a:t>W 2014 roku w metaanalizie 45 badań, badających związek między korzystaniem z mediów a zachowaniami związanymi z ADHD u dzieci i młodzieży stwierdzono niewielki, ale istotny związek między korzystaniem z mediów a zachowaniami związanymi z ADHD. </a:t>
          </a:r>
        </a:p>
      </dgm:t>
    </dgm:pt>
    <dgm:pt modelId="{A2590E44-E7BF-459B-8D27-BC15CFD67ADD}" type="parTrans" cxnId="{B4837380-4584-497B-A787-897B9FC0BC17}">
      <dgm:prSet/>
      <dgm:spPr/>
      <dgm:t>
        <a:bodyPr/>
        <a:lstStyle/>
        <a:p>
          <a:endParaRPr lang="en-US"/>
        </a:p>
      </dgm:t>
    </dgm:pt>
    <dgm:pt modelId="{9E7C0A88-4392-480F-9F45-DE2446046786}" type="sibTrans" cxnId="{B4837380-4584-497B-A787-897B9FC0BC17}">
      <dgm:prSet/>
      <dgm:spPr/>
      <dgm:t>
        <a:bodyPr/>
        <a:lstStyle/>
        <a:p>
          <a:endParaRPr lang="en-US"/>
        </a:p>
      </dgm:t>
    </dgm:pt>
    <dgm:pt modelId="{DCB6EC3B-53EB-4AC6-94A6-A27BA0A07C63}">
      <dgm:prSet/>
      <dgm:spPr/>
      <dgm:t>
        <a:bodyPr/>
        <a:lstStyle/>
        <a:p>
          <a:pPr rtl="0"/>
          <a:r>
            <a:rPr lang="en-US" noProof="1">
              <a:solidFill>
                <a:schemeClr val="tx1">
                  <a:lumMod val="85000"/>
                </a:schemeClr>
              </a:solidFill>
            </a:rPr>
            <a:t>W 2018 roku PNAS USA opublikowało przegląd systematyczny czterech dziesięcioleci badań nad związkiem między korzystaniem z mediów ekranowych a zachowaniami związanymi z ADHD u dzieci i młodzieży, w którym stwierdzono, że istnieje statystycznie niewielki związek między korzystaniem z mediów przez dzieci a zachowaniami związanymi z ADHD.</a:t>
          </a:r>
          <a:r>
            <a:rPr lang="en-US" noProof="1">
              <a:solidFill>
                <a:schemeClr val="tx1">
                  <a:lumMod val="85000"/>
                </a:schemeClr>
              </a:solidFill>
              <a:latin typeface="Calibri Light" panose="020F0302020204030204"/>
            </a:rPr>
            <a:t> </a:t>
          </a:r>
          <a:endParaRPr lang="en-US" noProof="1">
            <a:solidFill>
              <a:schemeClr val="tx1">
                <a:lumMod val="85000"/>
              </a:schemeClr>
            </a:solidFill>
          </a:endParaRPr>
        </a:p>
      </dgm:t>
    </dgm:pt>
    <dgm:pt modelId="{07090927-76E9-4F0F-A2BE-B395F03E9077}" type="parTrans" cxnId="{6D8A17BA-3B7F-4F50-956E-5E166099F4FB}">
      <dgm:prSet/>
      <dgm:spPr/>
      <dgm:t>
        <a:bodyPr/>
        <a:lstStyle/>
        <a:p>
          <a:endParaRPr lang="en-US"/>
        </a:p>
      </dgm:t>
    </dgm:pt>
    <dgm:pt modelId="{F13A0354-B55B-4E0A-BCA6-1BC5CF5B2346}" type="sibTrans" cxnId="{6D8A17BA-3B7F-4F50-956E-5E166099F4FB}">
      <dgm:prSet/>
      <dgm:spPr/>
      <dgm:t>
        <a:bodyPr/>
        <a:lstStyle/>
        <a:p>
          <a:endParaRPr lang="en-US"/>
        </a:p>
      </dgm:t>
    </dgm:pt>
    <dgm:pt modelId="{5A1C734C-D881-4115-928B-5234C1DFCA03}" type="pres">
      <dgm:prSet presAssocID="{8F2775FA-D018-488C-8AE0-243F65BD8C23}" presName="diagram" presStyleCnt="0">
        <dgm:presLayoutVars>
          <dgm:dir/>
          <dgm:resizeHandles val="exact"/>
        </dgm:presLayoutVars>
      </dgm:prSet>
      <dgm:spPr/>
    </dgm:pt>
    <dgm:pt modelId="{FAD781BD-C12F-45C6-B304-9C9ADDD8FB3D}" type="pres">
      <dgm:prSet presAssocID="{0F215C45-426C-495F-8ADF-CEC35A33D30C}" presName="arrow" presStyleLbl="node1" presStyleIdx="0" presStyleCnt="2">
        <dgm:presLayoutVars>
          <dgm:bulletEnabled val="1"/>
        </dgm:presLayoutVars>
      </dgm:prSet>
      <dgm:spPr/>
    </dgm:pt>
    <dgm:pt modelId="{BB37478C-4AFD-4013-90AB-E4A79BDB32BC}" type="pres">
      <dgm:prSet presAssocID="{DCB6EC3B-53EB-4AC6-94A6-A27BA0A07C63}" presName="arrow" presStyleLbl="node1" presStyleIdx="1" presStyleCnt="2">
        <dgm:presLayoutVars>
          <dgm:bulletEnabled val="1"/>
        </dgm:presLayoutVars>
      </dgm:prSet>
      <dgm:spPr/>
    </dgm:pt>
  </dgm:ptLst>
  <dgm:cxnLst>
    <dgm:cxn modelId="{6B382905-AF9C-4118-9E38-28336C13E5EB}" type="presOf" srcId="{0F215C45-426C-495F-8ADF-CEC35A33D30C}" destId="{FAD781BD-C12F-45C6-B304-9C9ADDD8FB3D}" srcOrd="0" destOrd="0" presId="urn:microsoft.com/office/officeart/2005/8/layout/arrow5"/>
    <dgm:cxn modelId="{BAC57C41-BA29-4DE5-9987-44CBD46D6926}" type="presOf" srcId="{DCB6EC3B-53EB-4AC6-94A6-A27BA0A07C63}" destId="{BB37478C-4AFD-4013-90AB-E4A79BDB32BC}" srcOrd="0" destOrd="0" presId="urn:microsoft.com/office/officeart/2005/8/layout/arrow5"/>
    <dgm:cxn modelId="{B4837380-4584-497B-A787-897B9FC0BC17}" srcId="{8F2775FA-D018-488C-8AE0-243F65BD8C23}" destId="{0F215C45-426C-495F-8ADF-CEC35A33D30C}" srcOrd="0" destOrd="0" parTransId="{A2590E44-E7BF-459B-8D27-BC15CFD67ADD}" sibTransId="{9E7C0A88-4392-480F-9F45-DE2446046786}"/>
    <dgm:cxn modelId="{6D8A17BA-3B7F-4F50-956E-5E166099F4FB}" srcId="{8F2775FA-D018-488C-8AE0-243F65BD8C23}" destId="{DCB6EC3B-53EB-4AC6-94A6-A27BA0A07C63}" srcOrd="1" destOrd="0" parTransId="{07090927-76E9-4F0F-A2BE-B395F03E9077}" sibTransId="{F13A0354-B55B-4E0A-BCA6-1BC5CF5B2346}"/>
    <dgm:cxn modelId="{3A9DC6E6-DE8F-4A71-BD9F-7AE62C8B8464}" type="presOf" srcId="{8F2775FA-D018-488C-8AE0-243F65BD8C23}" destId="{5A1C734C-D881-4115-928B-5234C1DFCA03}" srcOrd="0" destOrd="0" presId="urn:microsoft.com/office/officeart/2005/8/layout/arrow5"/>
    <dgm:cxn modelId="{561FB72B-E71F-4609-9259-72C83EBE7EE8}" type="presParOf" srcId="{5A1C734C-D881-4115-928B-5234C1DFCA03}" destId="{FAD781BD-C12F-45C6-B304-9C9ADDD8FB3D}" srcOrd="0" destOrd="0" presId="urn:microsoft.com/office/officeart/2005/8/layout/arrow5"/>
    <dgm:cxn modelId="{A839D375-C349-48F1-A8C3-3CC6923EE3B5}" type="presParOf" srcId="{5A1C734C-D881-4115-928B-5234C1DFCA03}" destId="{BB37478C-4AFD-4013-90AB-E4A79BDB32BC}"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CEEC19-2D38-40B5-B0E2-EECF6DAE33B9}" type="doc">
      <dgm:prSet loTypeId="urn:microsoft.com/office/officeart/2005/8/layout/hierarchy1" loCatId="hierarchy" qsTypeId="urn:microsoft.com/office/officeart/2005/8/quickstyle/simple1" qsCatId="simple" csTypeId="urn:microsoft.com/office/officeart/2005/8/colors/accent2_2" csCatId="accent2"/>
      <dgm:spPr/>
      <dgm:t>
        <a:bodyPr/>
        <a:lstStyle/>
        <a:p>
          <a:endParaRPr lang="en-US"/>
        </a:p>
      </dgm:t>
    </dgm:pt>
    <dgm:pt modelId="{E3096E3C-3069-4CCC-9000-3C3FC5996280}">
      <dgm:prSet/>
      <dgm:spPr/>
      <dgm:t>
        <a:bodyPr/>
        <a:lstStyle/>
        <a:p>
          <a:r>
            <a:rPr lang="pl-PL"/>
            <a:t>Dzieci z ADHD często spotykają się z problemami w nawiązywaniu i utrzymaniu przyjaźni ze względu na impulsywność i nadpobudliwość. Mogą być bardziej narażone na odrzucenie przez rówieśników.</a:t>
          </a:r>
          <a:endParaRPr lang="en-US"/>
        </a:p>
      </dgm:t>
    </dgm:pt>
    <dgm:pt modelId="{DE275C23-765A-4B9D-B23A-9F05C79E83B3}" type="parTrans" cxnId="{4F576DA7-FC09-4DF1-9D91-D0BF056FDD46}">
      <dgm:prSet/>
      <dgm:spPr/>
      <dgm:t>
        <a:bodyPr/>
        <a:lstStyle/>
        <a:p>
          <a:endParaRPr lang="en-US"/>
        </a:p>
      </dgm:t>
    </dgm:pt>
    <dgm:pt modelId="{6C27CAF5-9C9F-4718-A3C2-F8293BDF23D9}" type="sibTrans" cxnId="{4F576DA7-FC09-4DF1-9D91-D0BF056FDD46}">
      <dgm:prSet/>
      <dgm:spPr/>
      <dgm:t>
        <a:bodyPr/>
        <a:lstStyle/>
        <a:p>
          <a:endParaRPr lang="en-US"/>
        </a:p>
      </dgm:t>
    </dgm:pt>
    <dgm:pt modelId="{D6D94176-A3D5-4EC0-9C1E-BDF91E465132}">
      <dgm:prSet/>
      <dgm:spPr/>
      <dgm:t>
        <a:bodyPr/>
        <a:lstStyle/>
        <a:p>
          <a:r>
            <a:rPr lang="pl-PL"/>
            <a:t>W dorosłości osoby z ADHD mogą nadal doświadczać trudności w relacjach społecznych, ale jednocześnie rozwijają umiejętności interpersonalne i strategie radzenia sobie z trudnościami komunikacyjnymi.</a:t>
          </a:r>
          <a:endParaRPr lang="en-US"/>
        </a:p>
      </dgm:t>
    </dgm:pt>
    <dgm:pt modelId="{727A0003-D7AC-4920-B2A8-2857D5CAA795}" type="parTrans" cxnId="{ED0679AB-B455-45E1-BB96-7764E3B9BB9F}">
      <dgm:prSet/>
      <dgm:spPr/>
      <dgm:t>
        <a:bodyPr/>
        <a:lstStyle/>
        <a:p>
          <a:endParaRPr lang="en-US"/>
        </a:p>
      </dgm:t>
    </dgm:pt>
    <dgm:pt modelId="{548011D3-BB75-47A3-92F5-7842CDF1B429}" type="sibTrans" cxnId="{ED0679AB-B455-45E1-BB96-7764E3B9BB9F}">
      <dgm:prSet/>
      <dgm:spPr/>
      <dgm:t>
        <a:bodyPr/>
        <a:lstStyle/>
        <a:p>
          <a:endParaRPr lang="en-US"/>
        </a:p>
      </dgm:t>
    </dgm:pt>
    <dgm:pt modelId="{C56A8F24-BE4C-4E09-B276-89EEFE1ABBBB}" type="pres">
      <dgm:prSet presAssocID="{8CCEEC19-2D38-40B5-B0E2-EECF6DAE33B9}" presName="hierChild1" presStyleCnt="0">
        <dgm:presLayoutVars>
          <dgm:chPref val="1"/>
          <dgm:dir/>
          <dgm:animOne val="branch"/>
          <dgm:animLvl val="lvl"/>
          <dgm:resizeHandles/>
        </dgm:presLayoutVars>
      </dgm:prSet>
      <dgm:spPr/>
    </dgm:pt>
    <dgm:pt modelId="{6AF8FD38-4E22-4C55-BEF5-D43F98EC8528}" type="pres">
      <dgm:prSet presAssocID="{E3096E3C-3069-4CCC-9000-3C3FC5996280}" presName="hierRoot1" presStyleCnt="0"/>
      <dgm:spPr/>
    </dgm:pt>
    <dgm:pt modelId="{ECA9D030-1D6D-40B0-921A-3A6C82D9616F}" type="pres">
      <dgm:prSet presAssocID="{E3096E3C-3069-4CCC-9000-3C3FC5996280}" presName="composite" presStyleCnt="0"/>
      <dgm:spPr/>
    </dgm:pt>
    <dgm:pt modelId="{7D3EB562-87EB-4F7B-97FC-0D1A2292BEC5}" type="pres">
      <dgm:prSet presAssocID="{E3096E3C-3069-4CCC-9000-3C3FC5996280}" presName="background" presStyleLbl="node0" presStyleIdx="0" presStyleCnt="2"/>
      <dgm:spPr/>
    </dgm:pt>
    <dgm:pt modelId="{0398587C-642F-456F-9788-1AAA954134F7}" type="pres">
      <dgm:prSet presAssocID="{E3096E3C-3069-4CCC-9000-3C3FC5996280}" presName="text" presStyleLbl="fgAcc0" presStyleIdx="0" presStyleCnt="2">
        <dgm:presLayoutVars>
          <dgm:chPref val="3"/>
        </dgm:presLayoutVars>
      </dgm:prSet>
      <dgm:spPr/>
    </dgm:pt>
    <dgm:pt modelId="{FBB24610-8FD4-451E-80ED-8AD1D1BF310B}" type="pres">
      <dgm:prSet presAssocID="{E3096E3C-3069-4CCC-9000-3C3FC5996280}" presName="hierChild2" presStyleCnt="0"/>
      <dgm:spPr/>
    </dgm:pt>
    <dgm:pt modelId="{F490693F-C156-4411-8B81-7CD75A4DA36B}" type="pres">
      <dgm:prSet presAssocID="{D6D94176-A3D5-4EC0-9C1E-BDF91E465132}" presName="hierRoot1" presStyleCnt="0"/>
      <dgm:spPr/>
    </dgm:pt>
    <dgm:pt modelId="{60229FF8-6ABC-45D0-A96C-854F02EC8532}" type="pres">
      <dgm:prSet presAssocID="{D6D94176-A3D5-4EC0-9C1E-BDF91E465132}" presName="composite" presStyleCnt="0"/>
      <dgm:spPr/>
    </dgm:pt>
    <dgm:pt modelId="{B2AE2633-FB55-4C1C-9F3C-417998888EDF}" type="pres">
      <dgm:prSet presAssocID="{D6D94176-A3D5-4EC0-9C1E-BDF91E465132}" presName="background" presStyleLbl="node0" presStyleIdx="1" presStyleCnt="2"/>
      <dgm:spPr/>
    </dgm:pt>
    <dgm:pt modelId="{E927DBFD-843E-459F-AC61-31D595594283}" type="pres">
      <dgm:prSet presAssocID="{D6D94176-A3D5-4EC0-9C1E-BDF91E465132}" presName="text" presStyleLbl="fgAcc0" presStyleIdx="1" presStyleCnt="2">
        <dgm:presLayoutVars>
          <dgm:chPref val="3"/>
        </dgm:presLayoutVars>
      </dgm:prSet>
      <dgm:spPr/>
    </dgm:pt>
    <dgm:pt modelId="{71D00BBE-652B-481A-B6D9-0143F51FE79F}" type="pres">
      <dgm:prSet presAssocID="{D6D94176-A3D5-4EC0-9C1E-BDF91E465132}" presName="hierChild2" presStyleCnt="0"/>
      <dgm:spPr/>
    </dgm:pt>
  </dgm:ptLst>
  <dgm:cxnLst>
    <dgm:cxn modelId="{0587DD00-ECB1-47A6-A06A-B9AC7D30F0ED}" type="presOf" srcId="{D6D94176-A3D5-4EC0-9C1E-BDF91E465132}" destId="{E927DBFD-843E-459F-AC61-31D595594283}" srcOrd="0" destOrd="0" presId="urn:microsoft.com/office/officeart/2005/8/layout/hierarchy1"/>
    <dgm:cxn modelId="{4F576DA7-FC09-4DF1-9D91-D0BF056FDD46}" srcId="{8CCEEC19-2D38-40B5-B0E2-EECF6DAE33B9}" destId="{E3096E3C-3069-4CCC-9000-3C3FC5996280}" srcOrd="0" destOrd="0" parTransId="{DE275C23-765A-4B9D-B23A-9F05C79E83B3}" sibTransId="{6C27CAF5-9C9F-4718-A3C2-F8293BDF23D9}"/>
    <dgm:cxn modelId="{ED0679AB-B455-45E1-BB96-7764E3B9BB9F}" srcId="{8CCEEC19-2D38-40B5-B0E2-EECF6DAE33B9}" destId="{D6D94176-A3D5-4EC0-9C1E-BDF91E465132}" srcOrd="1" destOrd="0" parTransId="{727A0003-D7AC-4920-B2A8-2857D5CAA795}" sibTransId="{548011D3-BB75-47A3-92F5-7842CDF1B429}"/>
    <dgm:cxn modelId="{4D4E7DBD-1E34-42F5-A907-AD338332029C}" type="presOf" srcId="{E3096E3C-3069-4CCC-9000-3C3FC5996280}" destId="{0398587C-642F-456F-9788-1AAA954134F7}" srcOrd="0" destOrd="0" presId="urn:microsoft.com/office/officeart/2005/8/layout/hierarchy1"/>
    <dgm:cxn modelId="{0D8EA5D3-A30D-4B57-AD1A-1C19849537A6}" type="presOf" srcId="{8CCEEC19-2D38-40B5-B0E2-EECF6DAE33B9}" destId="{C56A8F24-BE4C-4E09-B276-89EEFE1ABBBB}" srcOrd="0" destOrd="0" presId="urn:microsoft.com/office/officeart/2005/8/layout/hierarchy1"/>
    <dgm:cxn modelId="{BFAF0DE9-FF2D-483B-A2C9-2DDAC43EC4B1}" type="presParOf" srcId="{C56A8F24-BE4C-4E09-B276-89EEFE1ABBBB}" destId="{6AF8FD38-4E22-4C55-BEF5-D43F98EC8528}" srcOrd="0" destOrd="0" presId="urn:microsoft.com/office/officeart/2005/8/layout/hierarchy1"/>
    <dgm:cxn modelId="{89183873-B615-4B7F-930C-F4B026783145}" type="presParOf" srcId="{6AF8FD38-4E22-4C55-BEF5-D43F98EC8528}" destId="{ECA9D030-1D6D-40B0-921A-3A6C82D9616F}" srcOrd="0" destOrd="0" presId="urn:microsoft.com/office/officeart/2005/8/layout/hierarchy1"/>
    <dgm:cxn modelId="{1299ED97-7D29-49AD-A5E3-807DA296170A}" type="presParOf" srcId="{ECA9D030-1D6D-40B0-921A-3A6C82D9616F}" destId="{7D3EB562-87EB-4F7B-97FC-0D1A2292BEC5}" srcOrd="0" destOrd="0" presId="urn:microsoft.com/office/officeart/2005/8/layout/hierarchy1"/>
    <dgm:cxn modelId="{85F6FB14-2A58-4635-B17B-543A19AD3E3B}" type="presParOf" srcId="{ECA9D030-1D6D-40B0-921A-3A6C82D9616F}" destId="{0398587C-642F-456F-9788-1AAA954134F7}" srcOrd="1" destOrd="0" presId="urn:microsoft.com/office/officeart/2005/8/layout/hierarchy1"/>
    <dgm:cxn modelId="{821DD693-9236-4A4C-9CEF-1035426C8307}" type="presParOf" srcId="{6AF8FD38-4E22-4C55-BEF5-D43F98EC8528}" destId="{FBB24610-8FD4-451E-80ED-8AD1D1BF310B}" srcOrd="1" destOrd="0" presId="urn:microsoft.com/office/officeart/2005/8/layout/hierarchy1"/>
    <dgm:cxn modelId="{59F1E260-58DB-4CB0-A993-55467509508B}" type="presParOf" srcId="{C56A8F24-BE4C-4E09-B276-89EEFE1ABBBB}" destId="{F490693F-C156-4411-8B81-7CD75A4DA36B}" srcOrd="1" destOrd="0" presId="urn:microsoft.com/office/officeart/2005/8/layout/hierarchy1"/>
    <dgm:cxn modelId="{02717A9A-C0B5-4B8E-80A5-6750ECA0B800}" type="presParOf" srcId="{F490693F-C156-4411-8B81-7CD75A4DA36B}" destId="{60229FF8-6ABC-45D0-A96C-854F02EC8532}" srcOrd="0" destOrd="0" presId="urn:microsoft.com/office/officeart/2005/8/layout/hierarchy1"/>
    <dgm:cxn modelId="{D3F61BE5-7C03-402A-9D4E-61BC31CF5B74}" type="presParOf" srcId="{60229FF8-6ABC-45D0-A96C-854F02EC8532}" destId="{B2AE2633-FB55-4C1C-9F3C-417998888EDF}" srcOrd="0" destOrd="0" presId="urn:microsoft.com/office/officeart/2005/8/layout/hierarchy1"/>
    <dgm:cxn modelId="{A0DD70B8-BE80-4130-8EF1-2BB2EA620424}" type="presParOf" srcId="{60229FF8-6ABC-45D0-A96C-854F02EC8532}" destId="{E927DBFD-843E-459F-AC61-31D595594283}" srcOrd="1" destOrd="0" presId="urn:microsoft.com/office/officeart/2005/8/layout/hierarchy1"/>
    <dgm:cxn modelId="{A93919BE-A56D-4500-B042-D59D62D55C47}" type="presParOf" srcId="{F490693F-C156-4411-8B81-7CD75A4DA36B}" destId="{71D00BBE-652B-481A-B6D9-0143F51FE79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87BDF36-35EE-4C77-8C4B-41338F21CCDF}" type="doc">
      <dgm:prSet loTypeId="urn:microsoft.com/office/officeart/2005/8/layout/default" loCatId="list" qsTypeId="urn:microsoft.com/office/officeart/2005/8/quickstyle/simple4" qsCatId="simple" csTypeId="urn:microsoft.com/office/officeart/2005/8/colors/colorful1" csCatId="colorful"/>
      <dgm:spPr/>
      <dgm:t>
        <a:bodyPr/>
        <a:lstStyle/>
        <a:p>
          <a:endParaRPr lang="en-US"/>
        </a:p>
      </dgm:t>
    </dgm:pt>
    <dgm:pt modelId="{1E18801B-63F6-4DBA-838F-6E977419D880}">
      <dgm:prSet/>
      <dgm:spPr/>
      <dgm:t>
        <a:bodyPr/>
        <a:lstStyle/>
        <a:p>
          <a:r>
            <a:rPr lang="pl-PL"/>
            <a:t>Dzieci z ADHD mogą mieć trudności w samoregulacji emocji i zachowań.</a:t>
          </a:r>
          <a:endParaRPr lang="en-US"/>
        </a:p>
      </dgm:t>
    </dgm:pt>
    <dgm:pt modelId="{973061D8-EC86-4839-B201-48DFC90E57F1}" type="parTrans" cxnId="{FE7136A0-F280-44AC-9F77-0ACC8B214022}">
      <dgm:prSet/>
      <dgm:spPr/>
      <dgm:t>
        <a:bodyPr/>
        <a:lstStyle/>
        <a:p>
          <a:endParaRPr lang="en-US"/>
        </a:p>
      </dgm:t>
    </dgm:pt>
    <dgm:pt modelId="{9195145C-6D41-4175-AED1-C6DE6DFE6E46}" type="sibTrans" cxnId="{FE7136A0-F280-44AC-9F77-0ACC8B214022}">
      <dgm:prSet/>
      <dgm:spPr/>
      <dgm:t>
        <a:bodyPr/>
        <a:lstStyle/>
        <a:p>
          <a:endParaRPr lang="en-US"/>
        </a:p>
      </dgm:t>
    </dgm:pt>
    <dgm:pt modelId="{E1A28C2B-550D-4AD2-A0C3-DBF5AE26DD7F}">
      <dgm:prSet/>
      <dgm:spPr/>
      <dgm:t>
        <a:bodyPr/>
        <a:lstStyle/>
        <a:p>
          <a:r>
            <a:rPr lang="pl-PL"/>
            <a:t>W miarę dorastania niektórzy rozwijają skuteczne strategie samoregulacyjne, takie jak medytacja, terapia poznawczo-behawioralna czy aktywność fizyczna, pomagające w zarządzaniu objawami ADHD.</a:t>
          </a:r>
          <a:endParaRPr lang="en-US"/>
        </a:p>
      </dgm:t>
    </dgm:pt>
    <dgm:pt modelId="{CA3A991F-D100-47C3-B48B-EB89BF3E66BB}" type="parTrans" cxnId="{19B3CED9-93AC-485B-B5AD-13DCDF5322A7}">
      <dgm:prSet/>
      <dgm:spPr/>
      <dgm:t>
        <a:bodyPr/>
        <a:lstStyle/>
        <a:p>
          <a:endParaRPr lang="en-US"/>
        </a:p>
      </dgm:t>
    </dgm:pt>
    <dgm:pt modelId="{48C6DBB0-6A11-4812-85CC-3415895767E9}" type="sibTrans" cxnId="{19B3CED9-93AC-485B-B5AD-13DCDF5322A7}">
      <dgm:prSet/>
      <dgm:spPr/>
      <dgm:t>
        <a:bodyPr/>
        <a:lstStyle/>
        <a:p>
          <a:endParaRPr lang="en-US"/>
        </a:p>
      </dgm:t>
    </dgm:pt>
    <dgm:pt modelId="{086411D3-42EE-4ADB-8286-B3638FE06568}" type="pres">
      <dgm:prSet presAssocID="{387BDF36-35EE-4C77-8C4B-41338F21CCDF}" presName="diagram" presStyleCnt="0">
        <dgm:presLayoutVars>
          <dgm:dir/>
          <dgm:resizeHandles val="exact"/>
        </dgm:presLayoutVars>
      </dgm:prSet>
      <dgm:spPr/>
    </dgm:pt>
    <dgm:pt modelId="{9F142EFE-9166-44ED-9661-3C718C5BC842}" type="pres">
      <dgm:prSet presAssocID="{1E18801B-63F6-4DBA-838F-6E977419D880}" presName="node" presStyleLbl="node1" presStyleIdx="0" presStyleCnt="2">
        <dgm:presLayoutVars>
          <dgm:bulletEnabled val="1"/>
        </dgm:presLayoutVars>
      </dgm:prSet>
      <dgm:spPr/>
    </dgm:pt>
    <dgm:pt modelId="{78594091-6148-403D-8695-C5AAC287CA0B}" type="pres">
      <dgm:prSet presAssocID="{9195145C-6D41-4175-AED1-C6DE6DFE6E46}" presName="sibTrans" presStyleCnt="0"/>
      <dgm:spPr/>
    </dgm:pt>
    <dgm:pt modelId="{E64CDAD6-DFDB-4051-8DE4-91823972D9A2}" type="pres">
      <dgm:prSet presAssocID="{E1A28C2B-550D-4AD2-A0C3-DBF5AE26DD7F}" presName="node" presStyleLbl="node1" presStyleIdx="1" presStyleCnt="2">
        <dgm:presLayoutVars>
          <dgm:bulletEnabled val="1"/>
        </dgm:presLayoutVars>
      </dgm:prSet>
      <dgm:spPr/>
    </dgm:pt>
  </dgm:ptLst>
  <dgm:cxnLst>
    <dgm:cxn modelId="{EA79D650-9ED7-441F-B07B-DC4764FC100C}" type="presOf" srcId="{387BDF36-35EE-4C77-8C4B-41338F21CCDF}" destId="{086411D3-42EE-4ADB-8286-B3638FE06568}" srcOrd="0" destOrd="0" presId="urn:microsoft.com/office/officeart/2005/8/layout/default"/>
    <dgm:cxn modelId="{FE7136A0-F280-44AC-9F77-0ACC8B214022}" srcId="{387BDF36-35EE-4C77-8C4B-41338F21CCDF}" destId="{1E18801B-63F6-4DBA-838F-6E977419D880}" srcOrd="0" destOrd="0" parTransId="{973061D8-EC86-4839-B201-48DFC90E57F1}" sibTransId="{9195145C-6D41-4175-AED1-C6DE6DFE6E46}"/>
    <dgm:cxn modelId="{99B405CE-2902-448F-B84C-45A00B855D72}" type="presOf" srcId="{1E18801B-63F6-4DBA-838F-6E977419D880}" destId="{9F142EFE-9166-44ED-9661-3C718C5BC842}" srcOrd="0" destOrd="0" presId="urn:microsoft.com/office/officeart/2005/8/layout/default"/>
    <dgm:cxn modelId="{19B3CED9-93AC-485B-B5AD-13DCDF5322A7}" srcId="{387BDF36-35EE-4C77-8C4B-41338F21CCDF}" destId="{E1A28C2B-550D-4AD2-A0C3-DBF5AE26DD7F}" srcOrd="1" destOrd="0" parTransId="{CA3A991F-D100-47C3-B48B-EB89BF3E66BB}" sibTransId="{48C6DBB0-6A11-4812-85CC-3415895767E9}"/>
    <dgm:cxn modelId="{65EA49F1-B665-4B93-A5C9-D1B334BA136D}" type="presOf" srcId="{E1A28C2B-550D-4AD2-A0C3-DBF5AE26DD7F}" destId="{E64CDAD6-DFDB-4051-8DE4-91823972D9A2}" srcOrd="0" destOrd="0" presId="urn:microsoft.com/office/officeart/2005/8/layout/default"/>
    <dgm:cxn modelId="{97D77232-4D2D-4580-BB4A-02AA5E5A3F12}" type="presParOf" srcId="{086411D3-42EE-4ADB-8286-B3638FE06568}" destId="{9F142EFE-9166-44ED-9661-3C718C5BC842}" srcOrd="0" destOrd="0" presId="urn:microsoft.com/office/officeart/2005/8/layout/default"/>
    <dgm:cxn modelId="{268D7C3C-641B-4354-AC3B-E9BED83BB738}" type="presParOf" srcId="{086411D3-42EE-4ADB-8286-B3638FE06568}" destId="{78594091-6148-403D-8695-C5AAC287CA0B}" srcOrd="1" destOrd="0" presId="urn:microsoft.com/office/officeart/2005/8/layout/default"/>
    <dgm:cxn modelId="{F7C1FC05-0319-4635-B7E5-276CE4300A07}" type="presParOf" srcId="{086411D3-42EE-4ADB-8286-B3638FE06568}" destId="{E64CDAD6-DFDB-4051-8DE4-91823972D9A2}" srcOrd="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6BB292-3C81-487B-A62E-947F1E33D97E}"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E4123A75-4649-4EB9-90EE-B73AA47449BE}">
      <dgm:prSet/>
      <dgm:spPr/>
      <dgm:t>
        <a:bodyPr/>
        <a:lstStyle/>
        <a:p>
          <a:r>
            <a:rPr lang="en-US"/>
            <a:t>Co interesujące, ADHD diagnozowane jest trzykrotnie częściej u chłopców niż u dziewczynek.</a:t>
          </a:r>
        </a:p>
      </dgm:t>
    </dgm:pt>
    <dgm:pt modelId="{E6B31BCA-6594-4195-ACD6-797661D7E714}" type="parTrans" cxnId="{5156E167-D10D-4CDB-BE0B-F36ACFE918AB}">
      <dgm:prSet/>
      <dgm:spPr/>
      <dgm:t>
        <a:bodyPr/>
        <a:lstStyle/>
        <a:p>
          <a:endParaRPr lang="en-US"/>
        </a:p>
      </dgm:t>
    </dgm:pt>
    <dgm:pt modelId="{C7413C35-C77A-4217-B61F-9938D5AFB23D}" type="sibTrans" cxnId="{5156E167-D10D-4CDB-BE0B-F36ACFE918AB}">
      <dgm:prSet/>
      <dgm:spPr/>
      <dgm:t>
        <a:bodyPr/>
        <a:lstStyle/>
        <a:p>
          <a:endParaRPr lang="en-US"/>
        </a:p>
      </dgm:t>
    </dgm:pt>
    <dgm:pt modelId="{A4DC6A0A-2541-4175-8E60-84E2B0BFCDDB}">
      <dgm:prSet/>
      <dgm:spPr/>
      <dgm:t>
        <a:bodyPr/>
        <a:lstStyle/>
        <a:p>
          <a:r>
            <a:rPr lang="en-US"/>
            <a:t>Może to odzwierciedlać rzeczywiste różnice w występowaniu zaburzenia lub faktycznie wynikać z tego, że kobiety i dziewczęta z ADHD rzadziej otrzymują diagnozę. </a:t>
          </a:r>
        </a:p>
      </dgm:t>
    </dgm:pt>
    <dgm:pt modelId="{83C55E48-7645-4351-B1C3-09C24BFF4F56}" type="parTrans" cxnId="{844BF482-C1F0-45CA-8D88-F50CA85241A8}">
      <dgm:prSet/>
      <dgm:spPr/>
      <dgm:t>
        <a:bodyPr/>
        <a:lstStyle/>
        <a:p>
          <a:endParaRPr lang="en-US"/>
        </a:p>
      </dgm:t>
    </dgm:pt>
    <dgm:pt modelId="{36D1A5D8-ECEE-43FE-B711-B1DC024CDF69}" type="sibTrans" cxnId="{844BF482-C1F0-45CA-8D88-F50CA85241A8}">
      <dgm:prSet/>
      <dgm:spPr/>
      <dgm:t>
        <a:bodyPr/>
        <a:lstStyle/>
        <a:p>
          <a:endParaRPr lang="en-US"/>
        </a:p>
      </dgm:t>
    </dgm:pt>
    <dgm:pt modelId="{7E54078C-A2D0-489B-9025-AC864A16DC85}" type="pres">
      <dgm:prSet presAssocID="{5E6BB292-3C81-487B-A62E-947F1E33D97E}" presName="hierChild1" presStyleCnt="0">
        <dgm:presLayoutVars>
          <dgm:chPref val="1"/>
          <dgm:dir/>
          <dgm:animOne val="branch"/>
          <dgm:animLvl val="lvl"/>
          <dgm:resizeHandles/>
        </dgm:presLayoutVars>
      </dgm:prSet>
      <dgm:spPr/>
    </dgm:pt>
    <dgm:pt modelId="{93F3AFED-0860-49FC-B066-FAEEF1F0717B}" type="pres">
      <dgm:prSet presAssocID="{E4123A75-4649-4EB9-90EE-B73AA47449BE}" presName="hierRoot1" presStyleCnt="0"/>
      <dgm:spPr/>
    </dgm:pt>
    <dgm:pt modelId="{E9DD06F5-F432-476C-968C-45032A667F21}" type="pres">
      <dgm:prSet presAssocID="{E4123A75-4649-4EB9-90EE-B73AA47449BE}" presName="composite" presStyleCnt="0"/>
      <dgm:spPr/>
    </dgm:pt>
    <dgm:pt modelId="{3E5089CF-DCA1-4558-94AB-AAC565E2ACA7}" type="pres">
      <dgm:prSet presAssocID="{E4123A75-4649-4EB9-90EE-B73AA47449BE}" presName="background" presStyleLbl="node0" presStyleIdx="0" presStyleCnt="2"/>
      <dgm:spPr/>
    </dgm:pt>
    <dgm:pt modelId="{FB015494-B2AA-44F2-82D3-75FCF267EB26}" type="pres">
      <dgm:prSet presAssocID="{E4123A75-4649-4EB9-90EE-B73AA47449BE}" presName="text" presStyleLbl="fgAcc0" presStyleIdx="0" presStyleCnt="2">
        <dgm:presLayoutVars>
          <dgm:chPref val="3"/>
        </dgm:presLayoutVars>
      </dgm:prSet>
      <dgm:spPr/>
    </dgm:pt>
    <dgm:pt modelId="{EADA1B4D-6245-47C6-98D2-1B1B0CF6A4FE}" type="pres">
      <dgm:prSet presAssocID="{E4123A75-4649-4EB9-90EE-B73AA47449BE}" presName="hierChild2" presStyleCnt="0"/>
      <dgm:spPr/>
    </dgm:pt>
    <dgm:pt modelId="{5698A3D9-FC3C-458C-9A47-7E94DD544495}" type="pres">
      <dgm:prSet presAssocID="{A4DC6A0A-2541-4175-8E60-84E2B0BFCDDB}" presName="hierRoot1" presStyleCnt="0"/>
      <dgm:spPr/>
    </dgm:pt>
    <dgm:pt modelId="{05498B63-0003-49B2-87F4-B0E0FE8AE6BC}" type="pres">
      <dgm:prSet presAssocID="{A4DC6A0A-2541-4175-8E60-84E2B0BFCDDB}" presName="composite" presStyleCnt="0"/>
      <dgm:spPr/>
    </dgm:pt>
    <dgm:pt modelId="{DE9D1F1A-651A-42F3-913A-1535ECC9D8E5}" type="pres">
      <dgm:prSet presAssocID="{A4DC6A0A-2541-4175-8E60-84E2B0BFCDDB}" presName="background" presStyleLbl="node0" presStyleIdx="1" presStyleCnt="2"/>
      <dgm:spPr/>
    </dgm:pt>
    <dgm:pt modelId="{DBA1B871-0E66-4030-A8AE-281AB57B9F7C}" type="pres">
      <dgm:prSet presAssocID="{A4DC6A0A-2541-4175-8E60-84E2B0BFCDDB}" presName="text" presStyleLbl="fgAcc0" presStyleIdx="1" presStyleCnt="2">
        <dgm:presLayoutVars>
          <dgm:chPref val="3"/>
        </dgm:presLayoutVars>
      </dgm:prSet>
      <dgm:spPr/>
    </dgm:pt>
    <dgm:pt modelId="{FF95FBCA-0DD0-47A6-AF0F-D78519A6EF1A}" type="pres">
      <dgm:prSet presAssocID="{A4DC6A0A-2541-4175-8E60-84E2B0BFCDDB}" presName="hierChild2" presStyleCnt="0"/>
      <dgm:spPr/>
    </dgm:pt>
  </dgm:ptLst>
  <dgm:cxnLst>
    <dgm:cxn modelId="{5156E167-D10D-4CDB-BE0B-F36ACFE918AB}" srcId="{5E6BB292-3C81-487B-A62E-947F1E33D97E}" destId="{E4123A75-4649-4EB9-90EE-B73AA47449BE}" srcOrd="0" destOrd="0" parTransId="{E6B31BCA-6594-4195-ACD6-797661D7E714}" sibTransId="{C7413C35-C77A-4217-B61F-9938D5AFB23D}"/>
    <dgm:cxn modelId="{DDBE8E49-098E-4048-AED5-B4E09F1C9F29}" type="presOf" srcId="{5E6BB292-3C81-487B-A62E-947F1E33D97E}" destId="{7E54078C-A2D0-489B-9025-AC864A16DC85}" srcOrd="0" destOrd="0" presId="urn:microsoft.com/office/officeart/2005/8/layout/hierarchy1"/>
    <dgm:cxn modelId="{0571B64C-B7AA-467E-8C8A-295EF8551469}" type="presOf" srcId="{E4123A75-4649-4EB9-90EE-B73AA47449BE}" destId="{FB015494-B2AA-44F2-82D3-75FCF267EB26}" srcOrd="0" destOrd="0" presId="urn:microsoft.com/office/officeart/2005/8/layout/hierarchy1"/>
    <dgm:cxn modelId="{844BF482-C1F0-45CA-8D88-F50CA85241A8}" srcId="{5E6BB292-3C81-487B-A62E-947F1E33D97E}" destId="{A4DC6A0A-2541-4175-8E60-84E2B0BFCDDB}" srcOrd="1" destOrd="0" parTransId="{83C55E48-7645-4351-B1C3-09C24BFF4F56}" sibTransId="{36D1A5D8-ECEE-43FE-B711-B1DC024CDF69}"/>
    <dgm:cxn modelId="{E64AE9FB-30F0-4B44-B31F-E8E004236ACA}" type="presOf" srcId="{A4DC6A0A-2541-4175-8E60-84E2B0BFCDDB}" destId="{DBA1B871-0E66-4030-A8AE-281AB57B9F7C}" srcOrd="0" destOrd="0" presId="urn:microsoft.com/office/officeart/2005/8/layout/hierarchy1"/>
    <dgm:cxn modelId="{6A3386B0-2669-4CF7-974C-469A5C4D8314}" type="presParOf" srcId="{7E54078C-A2D0-489B-9025-AC864A16DC85}" destId="{93F3AFED-0860-49FC-B066-FAEEF1F0717B}" srcOrd="0" destOrd="0" presId="urn:microsoft.com/office/officeart/2005/8/layout/hierarchy1"/>
    <dgm:cxn modelId="{C6B2AE56-9D54-465C-B25F-366F3FD8E218}" type="presParOf" srcId="{93F3AFED-0860-49FC-B066-FAEEF1F0717B}" destId="{E9DD06F5-F432-476C-968C-45032A667F21}" srcOrd="0" destOrd="0" presId="urn:microsoft.com/office/officeart/2005/8/layout/hierarchy1"/>
    <dgm:cxn modelId="{4809E749-03A3-42B1-A50E-09EA818673F7}" type="presParOf" srcId="{E9DD06F5-F432-476C-968C-45032A667F21}" destId="{3E5089CF-DCA1-4558-94AB-AAC565E2ACA7}" srcOrd="0" destOrd="0" presId="urn:microsoft.com/office/officeart/2005/8/layout/hierarchy1"/>
    <dgm:cxn modelId="{14C60ABE-EB98-4CE4-858C-65D9773AE5CD}" type="presParOf" srcId="{E9DD06F5-F432-476C-968C-45032A667F21}" destId="{FB015494-B2AA-44F2-82D3-75FCF267EB26}" srcOrd="1" destOrd="0" presId="urn:microsoft.com/office/officeart/2005/8/layout/hierarchy1"/>
    <dgm:cxn modelId="{B2378A1E-88B5-436B-93A4-41F035B78130}" type="presParOf" srcId="{93F3AFED-0860-49FC-B066-FAEEF1F0717B}" destId="{EADA1B4D-6245-47C6-98D2-1B1B0CF6A4FE}" srcOrd="1" destOrd="0" presId="urn:microsoft.com/office/officeart/2005/8/layout/hierarchy1"/>
    <dgm:cxn modelId="{B3F3AD90-6256-4E75-A2A8-D575A47DFBBF}" type="presParOf" srcId="{7E54078C-A2D0-489B-9025-AC864A16DC85}" destId="{5698A3D9-FC3C-458C-9A47-7E94DD544495}" srcOrd="1" destOrd="0" presId="urn:microsoft.com/office/officeart/2005/8/layout/hierarchy1"/>
    <dgm:cxn modelId="{4BEE09D4-06A6-4103-8698-72BFF1E5E4EA}" type="presParOf" srcId="{5698A3D9-FC3C-458C-9A47-7E94DD544495}" destId="{05498B63-0003-49B2-87F4-B0E0FE8AE6BC}" srcOrd="0" destOrd="0" presId="urn:microsoft.com/office/officeart/2005/8/layout/hierarchy1"/>
    <dgm:cxn modelId="{68D786FD-FD0A-4EA6-BFBD-123C67970073}" type="presParOf" srcId="{05498B63-0003-49B2-87F4-B0E0FE8AE6BC}" destId="{DE9D1F1A-651A-42F3-913A-1535ECC9D8E5}" srcOrd="0" destOrd="0" presId="urn:microsoft.com/office/officeart/2005/8/layout/hierarchy1"/>
    <dgm:cxn modelId="{28B2A3EB-3A97-4842-8778-40C0659067F5}" type="presParOf" srcId="{05498B63-0003-49B2-87F4-B0E0FE8AE6BC}" destId="{DBA1B871-0E66-4030-A8AE-281AB57B9F7C}" srcOrd="1" destOrd="0" presId="urn:microsoft.com/office/officeart/2005/8/layout/hierarchy1"/>
    <dgm:cxn modelId="{6973826D-0D7F-46D9-AA84-F1416EB6E1EE}" type="presParOf" srcId="{5698A3D9-FC3C-458C-9A47-7E94DD544495}" destId="{FF95FBCA-0DD0-47A6-AF0F-D78519A6EF1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4C35879-C000-4869-9100-B3B157267EE6}"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598D440-4C69-4832-A16D-B98577D564F6}">
      <dgm:prSet/>
      <dgm:spPr/>
      <dgm:t>
        <a:bodyPr/>
        <a:lstStyle/>
        <a:p>
          <a:pPr>
            <a:lnSpc>
              <a:spcPct val="100000"/>
            </a:lnSpc>
          </a:pPr>
          <a:r>
            <a:rPr lang="en-US"/>
            <a:t>Przez lata terminologia i zrozumienie ADHD ewoluowało. </a:t>
          </a:r>
        </a:p>
      </dgm:t>
    </dgm:pt>
    <dgm:pt modelId="{18CBC800-1F21-4A9F-84EB-8CEAC77598F5}" type="parTrans" cxnId="{22CD8826-EF3C-426F-882D-315A993A9A71}">
      <dgm:prSet/>
      <dgm:spPr/>
      <dgm:t>
        <a:bodyPr/>
        <a:lstStyle/>
        <a:p>
          <a:endParaRPr lang="en-US"/>
        </a:p>
      </dgm:t>
    </dgm:pt>
    <dgm:pt modelId="{48BCDF1C-1A14-4AA8-B167-CF7F996E15EC}" type="sibTrans" cxnId="{22CD8826-EF3C-426F-882D-315A993A9A71}">
      <dgm:prSet/>
      <dgm:spPr/>
      <dgm:t>
        <a:bodyPr/>
        <a:lstStyle/>
        <a:p>
          <a:endParaRPr lang="en-US"/>
        </a:p>
      </dgm:t>
    </dgm:pt>
    <dgm:pt modelId="{EB9AE699-DF1B-44F0-96BF-CE134C21B076}">
      <dgm:prSet/>
      <dgm:spPr/>
      <dgm:t>
        <a:bodyPr/>
        <a:lstStyle/>
        <a:p>
          <a:pPr>
            <a:lnSpc>
              <a:spcPct val="100000"/>
            </a:lnSpc>
          </a:pPr>
          <a:r>
            <a:rPr lang="en-US"/>
            <a:t>W 1902 roku, George Still przedstawił pierwszy jasny opis ADHD,zwracając uwagę na wpływ czynników genetycznych i środowiskowych.</a:t>
          </a:r>
        </a:p>
      </dgm:t>
    </dgm:pt>
    <dgm:pt modelId="{CDE66981-6CF3-4CEC-A7E2-7A6C6E62AEC4}" type="parTrans" cxnId="{CA339D11-77FD-4190-AC19-04AE01F949D7}">
      <dgm:prSet/>
      <dgm:spPr/>
      <dgm:t>
        <a:bodyPr/>
        <a:lstStyle/>
        <a:p>
          <a:endParaRPr lang="en-US"/>
        </a:p>
      </dgm:t>
    </dgm:pt>
    <dgm:pt modelId="{C38CB482-344E-43D4-81AA-11F78B7B8084}" type="sibTrans" cxnId="{CA339D11-77FD-4190-AC19-04AE01F949D7}">
      <dgm:prSet/>
      <dgm:spPr/>
      <dgm:t>
        <a:bodyPr/>
        <a:lstStyle/>
        <a:p>
          <a:endParaRPr lang="en-US"/>
        </a:p>
      </dgm:t>
    </dgm:pt>
    <dgm:pt modelId="{6CA6BFE7-30B5-4FE0-B736-CD93ED241591}" type="pres">
      <dgm:prSet presAssocID="{04C35879-C000-4869-9100-B3B157267EE6}" presName="root" presStyleCnt="0">
        <dgm:presLayoutVars>
          <dgm:dir/>
          <dgm:resizeHandles val="exact"/>
        </dgm:presLayoutVars>
      </dgm:prSet>
      <dgm:spPr/>
    </dgm:pt>
    <dgm:pt modelId="{E2F13825-BE80-43F9-B6CF-FC2DC15E4F42}" type="pres">
      <dgm:prSet presAssocID="{F598D440-4C69-4832-A16D-B98577D564F6}" presName="compNode" presStyleCnt="0"/>
      <dgm:spPr/>
    </dgm:pt>
    <dgm:pt modelId="{F68ED1C1-7014-4F75-A423-712C172E5453}" type="pres">
      <dgm:prSet presAssocID="{F598D440-4C69-4832-A16D-B98577D564F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ain in head"/>
        </a:ext>
      </dgm:extLst>
    </dgm:pt>
    <dgm:pt modelId="{69B96018-28C2-4E2E-BB26-616A7ED9EA86}" type="pres">
      <dgm:prSet presAssocID="{F598D440-4C69-4832-A16D-B98577D564F6}" presName="spaceRect" presStyleCnt="0"/>
      <dgm:spPr/>
    </dgm:pt>
    <dgm:pt modelId="{D6166165-F47C-47AA-98BB-A9D6E331B241}" type="pres">
      <dgm:prSet presAssocID="{F598D440-4C69-4832-A16D-B98577D564F6}" presName="textRect" presStyleLbl="revTx" presStyleIdx="0" presStyleCnt="2">
        <dgm:presLayoutVars>
          <dgm:chMax val="1"/>
          <dgm:chPref val="1"/>
        </dgm:presLayoutVars>
      </dgm:prSet>
      <dgm:spPr/>
    </dgm:pt>
    <dgm:pt modelId="{962385EB-1AF6-4FDA-89E4-79A062A60108}" type="pres">
      <dgm:prSet presAssocID="{48BCDF1C-1A14-4AA8-B167-CF7F996E15EC}" presName="sibTrans" presStyleCnt="0"/>
      <dgm:spPr/>
    </dgm:pt>
    <dgm:pt modelId="{12B27E63-2277-4E9C-96E0-FD263207DC97}" type="pres">
      <dgm:prSet presAssocID="{EB9AE699-DF1B-44F0-96BF-CE134C21B076}" presName="compNode" presStyleCnt="0"/>
      <dgm:spPr/>
    </dgm:pt>
    <dgm:pt modelId="{D12C5383-8015-42BF-9B04-A459BDD1D2E3}" type="pres">
      <dgm:prSet presAssocID="{EB9AE699-DF1B-44F0-96BF-CE134C21B07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ytania"/>
        </a:ext>
      </dgm:extLst>
    </dgm:pt>
    <dgm:pt modelId="{1E53F482-A0ED-49DF-9575-9C5E15606E99}" type="pres">
      <dgm:prSet presAssocID="{EB9AE699-DF1B-44F0-96BF-CE134C21B076}" presName="spaceRect" presStyleCnt="0"/>
      <dgm:spPr/>
    </dgm:pt>
    <dgm:pt modelId="{2D3B88A7-417D-4A4C-8F67-9145509D7A33}" type="pres">
      <dgm:prSet presAssocID="{EB9AE699-DF1B-44F0-96BF-CE134C21B076}" presName="textRect" presStyleLbl="revTx" presStyleIdx="1" presStyleCnt="2">
        <dgm:presLayoutVars>
          <dgm:chMax val="1"/>
          <dgm:chPref val="1"/>
        </dgm:presLayoutVars>
      </dgm:prSet>
      <dgm:spPr/>
    </dgm:pt>
  </dgm:ptLst>
  <dgm:cxnLst>
    <dgm:cxn modelId="{CA339D11-77FD-4190-AC19-04AE01F949D7}" srcId="{04C35879-C000-4869-9100-B3B157267EE6}" destId="{EB9AE699-DF1B-44F0-96BF-CE134C21B076}" srcOrd="1" destOrd="0" parTransId="{CDE66981-6CF3-4CEC-A7E2-7A6C6E62AEC4}" sibTransId="{C38CB482-344E-43D4-81AA-11F78B7B8084}"/>
    <dgm:cxn modelId="{22CD8826-EF3C-426F-882D-315A993A9A71}" srcId="{04C35879-C000-4869-9100-B3B157267EE6}" destId="{F598D440-4C69-4832-A16D-B98577D564F6}" srcOrd="0" destOrd="0" parTransId="{18CBC800-1F21-4A9F-84EB-8CEAC77598F5}" sibTransId="{48BCDF1C-1A14-4AA8-B167-CF7F996E15EC}"/>
    <dgm:cxn modelId="{834CA394-E12D-47A5-ACE3-7B2EE46505BB}" type="presOf" srcId="{04C35879-C000-4869-9100-B3B157267EE6}" destId="{6CA6BFE7-30B5-4FE0-B736-CD93ED241591}" srcOrd="0" destOrd="0" presId="urn:microsoft.com/office/officeart/2018/2/layout/IconLabelList"/>
    <dgm:cxn modelId="{9EF5BDCB-1DDA-419E-B861-2A95346D68E1}" type="presOf" srcId="{F598D440-4C69-4832-A16D-B98577D564F6}" destId="{D6166165-F47C-47AA-98BB-A9D6E331B241}" srcOrd="0" destOrd="0" presId="urn:microsoft.com/office/officeart/2018/2/layout/IconLabelList"/>
    <dgm:cxn modelId="{A2F487E2-196B-44B3-9B37-2D1CBAB678DF}" type="presOf" srcId="{EB9AE699-DF1B-44F0-96BF-CE134C21B076}" destId="{2D3B88A7-417D-4A4C-8F67-9145509D7A33}" srcOrd="0" destOrd="0" presId="urn:microsoft.com/office/officeart/2018/2/layout/IconLabelList"/>
    <dgm:cxn modelId="{B88E08E9-621C-4D79-8AEB-0A2A49F054DB}" type="presParOf" srcId="{6CA6BFE7-30B5-4FE0-B736-CD93ED241591}" destId="{E2F13825-BE80-43F9-B6CF-FC2DC15E4F42}" srcOrd="0" destOrd="0" presId="urn:microsoft.com/office/officeart/2018/2/layout/IconLabelList"/>
    <dgm:cxn modelId="{5D800EAA-F21B-4098-842C-5D57D20CFCBD}" type="presParOf" srcId="{E2F13825-BE80-43F9-B6CF-FC2DC15E4F42}" destId="{F68ED1C1-7014-4F75-A423-712C172E5453}" srcOrd="0" destOrd="0" presId="urn:microsoft.com/office/officeart/2018/2/layout/IconLabelList"/>
    <dgm:cxn modelId="{E69EE111-801B-4A27-B533-7E797E150866}" type="presParOf" srcId="{E2F13825-BE80-43F9-B6CF-FC2DC15E4F42}" destId="{69B96018-28C2-4E2E-BB26-616A7ED9EA86}" srcOrd="1" destOrd="0" presId="urn:microsoft.com/office/officeart/2018/2/layout/IconLabelList"/>
    <dgm:cxn modelId="{24951413-E754-48D7-A676-9A62F74C3A27}" type="presParOf" srcId="{E2F13825-BE80-43F9-B6CF-FC2DC15E4F42}" destId="{D6166165-F47C-47AA-98BB-A9D6E331B241}" srcOrd="2" destOrd="0" presId="urn:microsoft.com/office/officeart/2018/2/layout/IconLabelList"/>
    <dgm:cxn modelId="{BBBC7C81-EA01-4E7B-9984-0D1C12C1A594}" type="presParOf" srcId="{6CA6BFE7-30B5-4FE0-B736-CD93ED241591}" destId="{962385EB-1AF6-4FDA-89E4-79A062A60108}" srcOrd="1" destOrd="0" presId="urn:microsoft.com/office/officeart/2018/2/layout/IconLabelList"/>
    <dgm:cxn modelId="{B106B490-4063-41A9-BA33-E6CA482E107A}" type="presParOf" srcId="{6CA6BFE7-30B5-4FE0-B736-CD93ED241591}" destId="{12B27E63-2277-4E9C-96E0-FD263207DC97}" srcOrd="2" destOrd="0" presId="urn:microsoft.com/office/officeart/2018/2/layout/IconLabelList"/>
    <dgm:cxn modelId="{4B9DA083-91AD-44CB-A05C-DEE3502563AF}" type="presParOf" srcId="{12B27E63-2277-4E9C-96E0-FD263207DC97}" destId="{D12C5383-8015-42BF-9B04-A459BDD1D2E3}" srcOrd="0" destOrd="0" presId="urn:microsoft.com/office/officeart/2018/2/layout/IconLabelList"/>
    <dgm:cxn modelId="{83CA339E-0B50-4163-A916-9B699FA5F60D}" type="presParOf" srcId="{12B27E63-2277-4E9C-96E0-FD263207DC97}" destId="{1E53F482-A0ED-49DF-9575-9C5E15606E99}" srcOrd="1" destOrd="0" presId="urn:microsoft.com/office/officeart/2018/2/layout/IconLabelList"/>
    <dgm:cxn modelId="{4E25B723-0544-4CAE-AF56-7F9F7F217030}" type="presParOf" srcId="{12B27E63-2277-4E9C-96E0-FD263207DC97}" destId="{2D3B88A7-417D-4A4C-8F67-9145509D7A3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33F2AA3-E347-4C1C-AEA0-D2B8D61220D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17A7570-CD35-40B8-9D6C-652891A5B2C4}">
      <dgm:prSet/>
      <dgm:spPr/>
      <dgm:t>
        <a:bodyPr/>
        <a:lstStyle/>
        <a:p>
          <a:pPr>
            <a:lnSpc>
              <a:spcPct val="100000"/>
            </a:lnSpc>
          </a:pPr>
          <a:r>
            <a:rPr lang="en-US"/>
            <a:t>Terminologia dotycząca ADHD zmieniała się na przestrzeni lat, od "minimalnej dysfunkcji mózgu" w DSM-I z 1952 roku, poprzez "hiperkinetyczną reakcję z dzieciństwa" w DSM-II z 1968 roku, aż do "zaburzenia deficytu uwagi z lub bez hiperaktywności" w DSM-III z 1980 roku. </a:t>
          </a:r>
        </a:p>
      </dgm:t>
    </dgm:pt>
    <dgm:pt modelId="{68254E50-BD48-41F6-8A23-F293907C538B}" type="parTrans" cxnId="{2B426071-3B10-4973-9872-FFB620CFCBB9}">
      <dgm:prSet/>
      <dgm:spPr/>
      <dgm:t>
        <a:bodyPr/>
        <a:lstStyle/>
        <a:p>
          <a:endParaRPr lang="en-US"/>
        </a:p>
      </dgm:t>
    </dgm:pt>
    <dgm:pt modelId="{77C322B6-5C6A-42B5-BBCD-B4E459089144}" type="sibTrans" cxnId="{2B426071-3B10-4973-9872-FFB620CFCBB9}">
      <dgm:prSet/>
      <dgm:spPr/>
      <dgm:t>
        <a:bodyPr/>
        <a:lstStyle/>
        <a:p>
          <a:endParaRPr lang="en-US"/>
        </a:p>
      </dgm:t>
    </dgm:pt>
    <dgm:pt modelId="{78C90088-A6F5-4920-8E79-7983F40F0945}">
      <dgm:prSet/>
      <dgm:spPr/>
      <dgm:t>
        <a:bodyPr/>
        <a:lstStyle/>
        <a:p>
          <a:pPr>
            <a:lnSpc>
              <a:spcPct val="100000"/>
            </a:lnSpc>
          </a:pPr>
          <a:r>
            <a:rPr lang="en-US"/>
            <a:t>W 1987 roku wprowadzono obecną nazwę - ADHD. </a:t>
          </a:r>
        </a:p>
      </dgm:t>
    </dgm:pt>
    <dgm:pt modelId="{9E5C56F7-5DF6-436B-9F2A-412372234E7B}" type="parTrans" cxnId="{0EF8CA7C-76A4-4280-A5C2-744B4D7F8BEB}">
      <dgm:prSet/>
      <dgm:spPr/>
      <dgm:t>
        <a:bodyPr/>
        <a:lstStyle/>
        <a:p>
          <a:endParaRPr lang="en-US"/>
        </a:p>
      </dgm:t>
    </dgm:pt>
    <dgm:pt modelId="{A3862DF9-85EA-42E0-8329-E44622A4A6CE}" type="sibTrans" cxnId="{0EF8CA7C-76A4-4280-A5C2-744B4D7F8BEB}">
      <dgm:prSet/>
      <dgm:spPr/>
      <dgm:t>
        <a:bodyPr/>
        <a:lstStyle/>
        <a:p>
          <a:endParaRPr lang="en-US"/>
        </a:p>
      </dgm:t>
    </dgm:pt>
    <dgm:pt modelId="{5FF9E03C-D12E-4822-AA2E-D9BBC10B6E68}" type="pres">
      <dgm:prSet presAssocID="{633F2AA3-E347-4C1C-AEA0-D2B8D61220DF}" presName="root" presStyleCnt="0">
        <dgm:presLayoutVars>
          <dgm:dir/>
          <dgm:resizeHandles val="exact"/>
        </dgm:presLayoutVars>
      </dgm:prSet>
      <dgm:spPr/>
    </dgm:pt>
    <dgm:pt modelId="{51A8C552-2B76-4457-85C9-93A2C531EB92}" type="pres">
      <dgm:prSet presAssocID="{917A7570-CD35-40B8-9D6C-652891A5B2C4}" presName="compNode" presStyleCnt="0"/>
      <dgm:spPr/>
    </dgm:pt>
    <dgm:pt modelId="{3E0EF7FA-EDBA-41D8-AEF9-D8667A4A0D3A}" type="pres">
      <dgm:prSet presAssocID="{917A7570-CD35-40B8-9D6C-652891A5B2C4}" presName="bgRect" presStyleLbl="bgShp" presStyleIdx="0" presStyleCnt="2"/>
      <dgm:spPr/>
    </dgm:pt>
    <dgm:pt modelId="{DCF70678-1644-4374-B332-5F68F12353F9}" type="pres">
      <dgm:prSet presAssocID="{917A7570-CD35-40B8-9D6C-652891A5B2C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ain in head"/>
        </a:ext>
      </dgm:extLst>
    </dgm:pt>
    <dgm:pt modelId="{E7C0B06E-8E77-4567-8315-99CDBE61CBD0}" type="pres">
      <dgm:prSet presAssocID="{917A7570-CD35-40B8-9D6C-652891A5B2C4}" presName="spaceRect" presStyleCnt="0"/>
      <dgm:spPr/>
    </dgm:pt>
    <dgm:pt modelId="{221F20A9-81CF-499D-9E80-F1A92088AACA}" type="pres">
      <dgm:prSet presAssocID="{917A7570-CD35-40B8-9D6C-652891A5B2C4}" presName="parTx" presStyleLbl="revTx" presStyleIdx="0" presStyleCnt="2">
        <dgm:presLayoutVars>
          <dgm:chMax val="0"/>
          <dgm:chPref val="0"/>
        </dgm:presLayoutVars>
      </dgm:prSet>
      <dgm:spPr/>
    </dgm:pt>
    <dgm:pt modelId="{D99DD669-3E1F-4E1B-B87E-3DF93F1A5DC2}" type="pres">
      <dgm:prSet presAssocID="{77C322B6-5C6A-42B5-BBCD-B4E459089144}" presName="sibTrans" presStyleCnt="0"/>
      <dgm:spPr/>
    </dgm:pt>
    <dgm:pt modelId="{D0DE9FDA-9643-4576-9395-FC48F7B7CA16}" type="pres">
      <dgm:prSet presAssocID="{78C90088-A6F5-4920-8E79-7983F40F0945}" presName="compNode" presStyleCnt="0"/>
      <dgm:spPr/>
    </dgm:pt>
    <dgm:pt modelId="{0C8889F0-5D89-4D2F-9A1F-C5C4527A74D2}" type="pres">
      <dgm:prSet presAssocID="{78C90088-A6F5-4920-8E79-7983F40F0945}" presName="bgRect" presStyleLbl="bgShp" presStyleIdx="1" presStyleCnt="2"/>
      <dgm:spPr/>
    </dgm:pt>
    <dgm:pt modelId="{79B2667A-7BAB-40E3-A851-8E307BDB8311}" type="pres">
      <dgm:prSet presAssocID="{78C90088-A6F5-4920-8E79-7983F40F094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ózg"/>
        </a:ext>
      </dgm:extLst>
    </dgm:pt>
    <dgm:pt modelId="{A0B8D6FB-AD83-4E6F-B484-263D32F388EF}" type="pres">
      <dgm:prSet presAssocID="{78C90088-A6F5-4920-8E79-7983F40F0945}" presName="spaceRect" presStyleCnt="0"/>
      <dgm:spPr/>
    </dgm:pt>
    <dgm:pt modelId="{1D6FE808-4C1A-450B-8497-1682067C512F}" type="pres">
      <dgm:prSet presAssocID="{78C90088-A6F5-4920-8E79-7983F40F0945}" presName="parTx" presStyleLbl="revTx" presStyleIdx="1" presStyleCnt="2">
        <dgm:presLayoutVars>
          <dgm:chMax val="0"/>
          <dgm:chPref val="0"/>
        </dgm:presLayoutVars>
      </dgm:prSet>
      <dgm:spPr/>
    </dgm:pt>
  </dgm:ptLst>
  <dgm:cxnLst>
    <dgm:cxn modelId="{C380DF61-6333-44CC-9CA8-9E6E021DEC56}" type="presOf" srcId="{917A7570-CD35-40B8-9D6C-652891A5B2C4}" destId="{221F20A9-81CF-499D-9E80-F1A92088AACA}" srcOrd="0" destOrd="0" presId="urn:microsoft.com/office/officeart/2018/2/layout/IconVerticalSolidList"/>
    <dgm:cxn modelId="{2B426071-3B10-4973-9872-FFB620CFCBB9}" srcId="{633F2AA3-E347-4C1C-AEA0-D2B8D61220DF}" destId="{917A7570-CD35-40B8-9D6C-652891A5B2C4}" srcOrd="0" destOrd="0" parTransId="{68254E50-BD48-41F6-8A23-F293907C538B}" sibTransId="{77C322B6-5C6A-42B5-BBCD-B4E459089144}"/>
    <dgm:cxn modelId="{0EF8CA7C-76A4-4280-A5C2-744B4D7F8BEB}" srcId="{633F2AA3-E347-4C1C-AEA0-D2B8D61220DF}" destId="{78C90088-A6F5-4920-8E79-7983F40F0945}" srcOrd="1" destOrd="0" parTransId="{9E5C56F7-5DF6-436B-9F2A-412372234E7B}" sibTransId="{A3862DF9-85EA-42E0-8329-E44622A4A6CE}"/>
    <dgm:cxn modelId="{7CE6327D-DBB6-43FC-93A7-F5184B085C0C}" type="presOf" srcId="{78C90088-A6F5-4920-8E79-7983F40F0945}" destId="{1D6FE808-4C1A-450B-8497-1682067C512F}" srcOrd="0" destOrd="0" presId="urn:microsoft.com/office/officeart/2018/2/layout/IconVerticalSolidList"/>
    <dgm:cxn modelId="{78FA6695-0E91-465E-9112-8C3ED8493237}" type="presOf" srcId="{633F2AA3-E347-4C1C-AEA0-D2B8D61220DF}" destId="{5FF9E03C-D12E-4822-AA2E-D9BBC10B6E68}" srcOrd="0" destOrd="0" presId="urn:microsoft.com/office/officeart/2018/2/layout/IconVerticalSolidList"/>
    <dgm:cxn modelId="{F44CD224-7635-4179-9C41-E47929EFA327}" type="presParOf" srcId="{5FF9E03C-D12E-4822-AA2E-D9BBC10B6E68}" destId="{51A8C552-2B76-4457-85C9-93A2C531EB92}" srcOrd="0" destOrd="0" presId="urn:microsoft.com/office/officeart/2018/2/layout/IconVerticalSolidList"/>
    <dgm:cxn modelId="{24FA02F1-DBF6-4950-9454-640271EC7468}" type="presParOf" srcId="{51A8C552-2B76-4457-85C9-93A2C531EB92}" destId="{3E0EF7FA-EDBA-41D8-AEF9-D8667A4A0D3A}" srcOrd="0" destOrd="0" presId="urn:microsoft.com/office/officeart/2018/2/layout/IconVerticalSolidList"/>
    <dgm:cxn modelId="{5CA1E1A7-9755-49C2-816D-2A9FB4D14A02}" type="presParOf" srcId="{51A8C552-2B76-4457-85C9-93A2C531EB92}" destId="{DCF70678-1644-4374-B332-5F68F12353F9}" srcOrd="1" destOrd="0" presId="urn:microsoft.com/office/officeart/2018/2/layout/IconVerticalSolidList"/>
    <dgm:cxn modelId="{31D185C4-C137-4E96-8407-96AEBBBC027C}" type="presParOf" srcId="{51A8C552-2B76-4457-85C9-93A2C531EB92}" destId="{E7C0B06E-8E77-4567-8315-99CDBE61CBD0}" srcOrd="2" destOrd="0" presId="urn:microsoft.com/office/officeart/2018/2/layout/IconVerticalSolidList"/>
    <dgm:cxn modelId="{E05B92E8-502D-4AE0-A012-ADF8F9E2E8D9}" type="presParOf" srcId="{51A8C552-2B76-4457-85C9-93A2C531EB92}" destId="{221F20A9-81CF-499D-9E80-F1A92088AACA}" srcOrd="3" destOrd="0" presId="urn:microsoft.com/office/officeart/2018/2/layout/IconVerticalSolidList"/>
    <dgm:cxn modelId="{F9E70110-3167-4FD9-B0B3-A817AB83AC5D}" type="presParOf" srcId="{5FF9E03C-D12E-4822-AA2E-D9BBC10B6E68}" destId="{D99DD669-3E1F-4E1B-B87E-3DF93F1A5DC2}" srcOrd="1" destOrd="0" presId="urn:microsoft.com/office/officeart/2018/2/layout/IconVerticalSolidList"/>
    <dgm:cxn modelId="{05FD542A-F2B1-43EA-A778-F61C14357947}" type="presParOf" srcId="{5FF9E03C-D12E-4822-AA2E-D9BBC10B6E68}" destId="{D0DE9FDA-9643-4576-9395-FC48F7B7CA16}" srcOrd="2" destOrd="0" presId="urn:microsoft.com/office/officeart/2018/2/layout/IconVerticalSolidList"/>
    <dgm:cxn modelId="{C498ECA5-393B-424D-B0D8-2F126685536A}" type="presParOf" srcId="{D0DE9FDA-9643-4576-9395-FC48F7B7CA16}" destId="{0C8889F0-5D89-4D2F-9A1F-C5C4527A74D2}" srcOrd="0" destOrd="0" presId="urn:microsoft.com/office/officeart/2018/2/layout/IconVerticalSolidList"/>
    <dgm:cxn modelId="{E69352FA-2BC0-4ED2-8192-F0EA7479AA31}" type="presParOf" srcId="{D0DE9FDA-9643-4576-9395-FC48F7B7CA16}" destId="{79B2667A-7BAB-40E3-A851-8E307BDB8311}" srcOrd="1" destOrd="0" presId="urn:microsoft.com/office/officeart/2018/2/layout/IconVerticalSolidList"/>
    <dgm:cxn modelId="{F78C9CC8-DBBC-47CE-BC82-33A9BA9D1E02}" type="presParOf" srcId="{D0DE9FDA-9643-4576-9395-FC48F7B7CA16}" destId="{A0B8D6FB-AD83-4E6F-B484-263D32F388EF}" srcOrd="2" destOrd="0" presId="urn:microsoft.com/office/officeart/2018/2/layout/IconVerticalSolidList"/>
    <dgm:cxn modelId="{5191FA3D-B7A3-43FF-8CED-60D4CBF99CFC}" type="presParOf" srcId="{D0DE9FDA-9643-4576-9395-FC48F7B7CA16}" destId="{1D6FE808-4C1A-450B-8497-1682067C512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716AE5-9870-4DA7-817A-7743A21869ED}">
      <dsp:nvSpPr>
        <dsp:cNvPr id="0" name=""/>
        <dsp:cNvSpPr/>
      </dsp:nvSpPr>
      <dsp:spPr>
        <a:xfrm>
          <a:off x="1776352" y="911554"/>
          <a:ext cx="376818" cy="91440"/>
        </a:xfrm>
        <a:custGeom>
          <a:avLst/>
          <a:gdLst/>
          <a:ahLst/>
          <a:cxnLst/>
          <a:rect l="0" t="0" r="0" b="0"/>
          <a:pathLst>
            <a:path>
              <a:moveTo>
                <a:pt x="0" y="45720"/>
              </a:moveTo>
              <a:lnTo>
                <a:pt x="376818" y="45720"/>
              </a:lnTo>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54576" y="955237"/>
        <a:ext cx="20370" cy="4074"/>
      </dsp:txXfrm>
    </dsp:sp>
    <dsp:sp modelId="{D06CB7DA-BB7D-4D08-A568-3B1B35597B07}">
      <dsp:nvSpPr>
        <dsp:cNvPr id="0" name=""/>
        <dsp:cNvSpPr/>
      </dsp:nvSpPr>
      <dsp:spPr>
        <a:xfrm>
          <a:off x="6767" y="425859"/>
          <a:ext cx="1771384" cy="1062830"/>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9" tIns="91111" rIns="86799" bIns="91111" numCol="1" spcCol="1270" anchor="ctr" anchorCtr="0">
          <a:noAutofit/>
        </a:bodyPr>
        <a:lstStyle/>
        <a:p>
          <a:pPr marL="0" lvl="0" indent="0" algn="ctr" defTabSz="622300">
            <a:lnSpc>
              <a:spcPct val="90000"/>
            </a:lnSpc>
            <a:spcBef>
              <a:spcPct val="0"/>
            </a:spcBef>
            <a:spcAft>
              <a:spcPct val="35000"/>
            </a:spcAft>
            <a:buNone/>
          </a:pPr>
          <a:r>
            <a:rPr lang="en-US" sz="1400" kern="1200"/>
            <a:t>ADHD</a:t>
          </a:r>
        </a:p>
      </dsp:txBody>
      <dsp:txXfrm>
        <a:off x="6767" y="425859"/>
        <a:ext cx="1771384" cy="1062830"/>
      </dsp:txXfrm>
    </dsp:sp>
    <dsp:sp modelId="{E7A9AA0A-CB74-40E1-8FE1-075DF6BCFA40}">
      <dsp:nvSpPr>
        <dsp:cNvPr id="0" name=""/>
        <dsp:cNvSpPr/>
      </dsp:nvSpPr>
      <dsp:spPr>
        <a:xfrm>
          <a:off x="3955156" y="911554"/>
          <a:ext cx="376818" cy="91440"/>
        </a:xfrm>
        <a:custGeom>
          <a:avLst/>
          <a:gdLst/>
          <a:ahLst/>
          <a:cxnLst/>
          <a:rect l="0" t="0" r="0" b="0"/>
          <a:pathLst>
            <a:path>
              <a:moveTo>
                <a:pt x="0" y="45720"/>
              </a:moveTo>
              <a:lnTo>
                <a:pt x="376818" y="45720"/>
              </a:lnTo>
            </a:path>
          </a:pathLst>
        </a:custGeom>
        <a:noFill/>
        <a:ln w="9525" cap="rnd" cmpd="sng" algn="ctr">
          <a:solidFill>
            <a:schemeClr val="accent2">
              <a:hueOff val="-388768"/>
              <a:satOff val="-2057"/>
              <a:lumOff val="-784"/>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33379" y="955237"/>
        <a:ext cx="20370" cy="4074"/>
      </dsp:txXfrm>
    </dsp:sp>
    <dsp:sp modelId="{852A7ECA-16F4-4CEA-AC16-4DEC050C0E02}">
      <dsp:nvSpPr>
        <dsp:cNvPr id="0" name=""/>
        <dsp:cNvSpPr/>
      </dsp:nvSpPr>
      <dsp:spPr>
        <a:xfrm>
          <a:off x="2185571" y="425859"/>
          <a:ext cx="1771384" cy="1062830"/>
        </a:xfrm>
        <a:prstGeom prst="rect">
          <a:avLst/>
        </a:prstGeom>
        <a:solidFill>
          <a:schemeClr val="accent2">
            <a:hueOff val="-345572"/>
            <a:satOff val="-1828"/>
            <a:lumOff val="-69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9" tIns="91111" rIns="86799" bIns="91111" numCol="1" spcCol="1270" anchor="ctr" anchorCtr="0">
          <a:noAutofit/>
        </a:bodyPr>
        <a:lstStyle/>
        <a:p>
          <a:pPr marL="0" lvl="0" indent="0" algn="ctr" defTabSz="622300">
            <a:lnSpc>
              <a:spcPct val="90000"/>
            </a:lnSpc>
            <a:spcBef>
              <a:spcPct val="0"/>
            </a:spcBef>
            <a:spcAft>
              <a:spcPct val="35000"/>
            </a:spcAft>
            <a:buNone/>
          </a:pPr>
          <a:r>
            <a:rPr lang="en-US" sz="1400" kern="1200"/>
            <a:t>Objawy I symptomy</a:t>
          </a:r>
        </a:p>
      </dsp:txBody>
      <dsp:txXfrm>
        <a:off x="2185571" y="425859"/>
        <a:ext cx="1771384" cy="1062830"/>
      </dsp:txXfrm>
    </dsp:sp>
    <dsp:sp modelId="{77E9E551-58DE-4C52-9218-1D5689E47F1D}">
      <dsp:nvSpPr>
        <dsp:cNvPr id="0" name=""/>
        <dsp:cNvSpPr/>
      </dsp:nvSpPr>
      <dsp:spPr>
        <a:xfrm>
          <a:off x="6133959" y="911554"/>
          <a:ext cx="376818" cy="91440"/>
        </a:xfrm>
        <a:custGeom>
          <a:avLst/>
          <a:gdLst/>
          <a:ahLst/>
          <a:cxnLst/>
          <a:rect l="0" t="0" r="0" b="0"/>
          <a:pathLst>
            <a:path>
              <a:moveTo>
                <a:pt x="0" y="45720"/>
              </a:moveTo>
              <a:lnTo>
                <a:pt x="376818" y="45720"/>
              </a:lnTo>
            </a:path>
          </a:pathLst>
        </a:custGeom>
        <a:noFill/>
        <a:ln w="9525" cap="rnd" cmpd="sng" algn="ctr">
          <a:solidFill>
            <a:schemeClr val="accent2">
              <a:hueOff val="-777537"/>
              <a:satOff val="-4113"/>
              <a:lumOff val="-156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12183" y="955237"/>
        <a:ext cx="20370" cy="4074"/>
      </dsp:txXfrm>
    </dsp:sp>
    <dsp:sp modelId="{4657E014-7655-4C82-A3A3-37349FE5DC94}">
      <dsp:nvSpPr>
        <dsp:cNvPr id="0" name=""/>
        <dsp:cNvSpPr/>
      </dsp:nvSpPr>
      <dsp:spPr>
        <a:xfrm>
          <a:off x="4364374" y="425859"/>
          <a:ext cx="1771384" cy="1062830"/>
        </a:xfrm>
        <a:prstGeom prst="rect">
          <a:avLst/>
        </a:prstGeom>
        <a:solidFill>
          <a:schemeClr val="accent2">
            <a:hueOff val="-691144"/>
            <a:satOff val="-3656"/>
            <a:lumOff val="-139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9" tIns="91111" rIns="86799" bIns="91111" numCol="1" spcCol="1270" anchor="ctr" anchorCtr="0">
          <a:noAutofit/>
        </a:bodyPr>
        <a:lstStyle/>
        <a:p>
          <a:pPr marL="0" lvl="0" indent="0" algn="ctr" defTabSz="622300">
            <a:lnSpc>
              <a:spcPct val="90000"/>
            </a:lnSpc>
            <a:spcBef>
              <a:spcPct val="0"/>
            </a:spcBef>
            <a:spcAft>
              <a:spcPct val="35000"/>
            </a:spcAft>
            <a:buNone/>
          </a:pPr>
          <a:r>
            <a:rPr lang="en-US" sz="1400" kern="1200"/>
            <a:t>Patofizjologia</a:t>
          </a:r>
        </a:p>
      </dsp:txBody>
      <dsp:txXfrm>
        <a:off x="4364374" y="425859"/>
        <a:ext cx="1771384" cy="1062830"/>
      </dsp:txXfrm>
    </dsp:sp>
    <dsp:sp modelId="{C6CAC258-E3C5-41A3-A60D-8E15F390EFB6}">
      <dsp:nvSpPr>
        <dsp:cNvPr id="0" name=""/>
        <dsp:cNvSpPr/>
      </dsp:nvSpPr>
      <dsp:spPr>
        <a:xfrm>
          <a:off x="8312762" y="911554"/>
          <a:ext cx="376818" cy="91440"/>
        </a:xfrm>
        <a:custGeom>
          <a:avLst/>
          <a:gdLst/>
          <a:ahLst/>
          <a:cxnLst/>
          <a:rect l="0" t="0" r="0" b="0"/>
          <a:pathLst>
            <a:path>
              <a:moveTo>
                <a:pt x="0" y="45720"/>
              </a:moveTo>
              <a:lnTo>
                <a:pt x="376818" y="45720"/>
              </a:lnTo>
            </a:path>
          </a:pathLst>
        </a:custGeom>
        <a:noFill/>
        <a:ln w="9525" cap="rnd" cmpd="sng" algn="ctr">
          <a:solidFill>
            <a:schemeClr val="accent2">
              <a:hueOff val="-1166305"/>
              <a:satOff val="-6170"/>
              <a:lumOff val="-2353"/>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490986" y="955237"/>
        <a:ext cx="20370" cy="4074"/>
      </dsp:txXfrm>
    </dsp:sp>
    <dsp:sp modelId="{EC536F8E-6769-4170-BBFA-7AC1C4E6F1FA}">
      <dsp:nvSpPr>
        <dsp:cNvPr id="0" name=""/>
        <dsp:cNvSpPr/>
      </dsp:nvSpPr>
      <dsp:spPr>
        <a:xfrm>
          <a:off x="6543177" y="425859"/>
          <a:ext cx="1771384" cy="1062830"/>
        </a:xfrm>
        <a:prstGeom prst="rect">
          <a:avLst/>
        </a:prstGeom>
        <a:solidFill>
          <a:schemeClr val="accent2">
            <a:hueOff val="-1036716"/>
            <a:satOff val="-5484"/>
            <a:lumOff val="-209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9" tIns="91111" rIns="86799" bIns="91111" numCol="1" spcCol="1270" anchor="ctr" anchorCtr="0">
          <a:noAutofit/>
        </a:bodyPr>
        <a:lstStyle/>
        <a:p>
          <a:pPr marL="0" lvl="0" indent="0" algn="ctr" defTabSz="622300">
            <a:lnSpc>
              <a:spcPct val="90000"/>
            </a:lnSpc>
            <a:spcBef>
              <a:spcPct val="0"/>
            </a:spcBef>
            <a:spcAft>
              <a:spcPct val="35000"/>
            </a:spcAft>
            <a:buNone/>
          </a:pPr>
          <a:r>
            <a:rPr lang="en-US" sz="1400" kern="1200"/>
            <a:t>Diagnostyka</a:t>
          </a:r>
        </a:p>
      </dsp:txBody>
      <dsp:txXfrm>
        <a:off x="6543177" y="425859"/>
        <a:ext cx="1771384" cy="1062830"/>
      </dsp:txXfrm>
    </dsp:sp>
    <dsp:sp modelId="{35BA9AB5-6ABB-44A2-AF11-F5E7E6B5E2D0}">
      <dsp:nvSpPr>
        <dsp:cNvPr id="0" name=""/>
        <dsp:cNvSpPr/>
      </dsp:nvSpPr>
      <dsp:spPr>
        <a:xfrm>
          <a:off x="892460" y="1486890"/>
          <a:ext cx="8715213" cy="376818"/>
        </a:xfrm>
        <a:custGeom>
          <a:avLst/>
          <a:gdLst/>
          <a:ahLst/>
          <a:cxnLst/>
          <a:rect l="0" t="0" r="0" b="0"/>
          <a:pathLst>
            <a:path>
              <a:moveTo>
                <a:pt x="8715213" y="0"/>
              </a:moveTo>
              <a:lnTo>
                <a:pt x="8715213" y="205509"/>
              </a:lnTo>
              <a:lnTo>
                <a:pt x="0" y="205509"/>
              </a:lnTo>
              <a:lnTo>
                <a:pt x="0" y="376818"/>
              </a:lnTo>
            </a:path>
          </a:pathLst>
        </a:custGeom>
        <a:noFill/>
        <a:ln w="9525" cap="rnd" cmpd="sng" algn="ctr">
          <a:solidFill>
            <a:schemeClr val="accent2">
              <a:hueOff val="-1555074"/>
              <a:satOff val="-8227"/>
              <a:lumOff val="-313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31948" y="1673262"/>
        <a:ext cx="436236" cy="4074"/>
      </dsp:txXfrm>
    </dsp:sp>
    <dsp:sp modelId="{829FDCA6-AEC9-40E5-8723-8557B76E5502}">
      <dsp:nvSpPr>
        <dsp:cNvPr id="0" name=""/>
        <dsp:cNvSpPr/>
      </dsp:nvSpPr>
      <dsp:spPr>
        <a:xfrm>
          <a:off x="8721981" y="425859"/>
          <a:ext cx="1771384" cy="1062830"/>
        </a:xfrm>
        <a:prstGeom prst="rect">
          <a:avLst/>
        </a:prstGeom>
        <a:solidFill>
          <a:schemeClr val="accent2">
            <a:hueOff val="-1382288"/>
            <a:satOff val="-7312"/>
            <a:lumOff val="-278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9" tIns="91111" rIns="86799" bIns="91111" numCol="1" spcCol="1270" anchor="ctr" anchorCtr="0">
          <a:noAutofit/>
        </a:bodyPr>
        <a:lstStyle/>
        <a:p>
          <a:pPr marL="0" lvl="0" indent="0" algn="ctr" defTabSz="622300">
            <a:lnSpc>
              <a:spcPct val="90000"/>
            </a:lnSpc>
            <a:spcBef>
              <a:spcPct val="0"/>
            </a:spcBef>
            <a:spcAft>
              <a:spcPct val="35000"/>
            </a:spcAft>
            <a:buNone/>
          </a:pPr>
          <a:r>
            <a:rPr lang="en-US" sz="1400" kern="1200"/>
            <a:t>Zarządzanie i leczenie</a:t>
          </a:r>
        </a:p>
      </dsp:txBody>
      <dsp:txXfrm>
        <a:off x="8721981" y="425859"/>
        <a:ext cx="1771384" cy="1062830"/>
      </dsp:txXfrm>
    </dsp:sp>
    <dsp:sp modelId="{BCC440D2-4684-498A-9395-C6B4A61912C4}">
      <dsp:nvSpPr>
        <dsp:cNvPr id="0" name=""/>
        <dsp:cNvSpPr/>
      </dsp:nvSpPr>
      <dsp:spPr>
        <a:xfrm>
          <a:off x="1776352" y="2381804"/>
          <a:ext cx="376818" cy="91440"/>
        </a:xfrm>
        <a:custGeom>
          <a:avLst/>
          <a:gdLst/>
          <a:ahLst/>
          <a:cxnLst/>
          <a:rect l="0" t="0" r="0" b="0"/>
          <a:pathLst>
            <a:path>
              <a:moveTo>
                <a:pt x="0" y="45720"/>
              </a:moveTo>
              <a:lnTo>
                <a:pt x="376818" y="45720"/>
              </a:lnTo>
            </a:path>
          </a:pathLst>
        </a:custGeom>
        <a:noFill/>
        <a:ln w="9525" cap="rnd" cmpd="sng" algn="ctr">
          <a:solidFill>
            <a:schemeClr val="accent2">
              <a:hueOff val="-1943842"/>
              <a:satOff val="-10283"/>
              <a:lumOff val="-392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54576" y="2425487"/>
        <a:ext cx="20370" cy="4074"/>
      </dsp:txXfrm>
    </dsp:sp>
    <dsp:sp modelId="{0536EE20-C064-4438-8000-4714E4EFDC7B}">
      <dsp:nvSpPr>
        <dsp:cNvPr id="0" name=""/>
        <dsp:cNvSpPr/>
      </dsp:nvSpPr>
      <dsp:spPr>
        <a:xfrm>
          <a:off x="6767" y="1896108"/>
          <a:ext cx="1771384" cy="1062830"/>
        </a:xfrm>
        <a:prstGeom prst="rect">
          <a:avLst/>
        </a:prstGeom>
        <a:solidFill>
          <a:schemeClr val="accent2">
            <a:hueOff val="-1727860"/>
            <a:satOff val="-9141"/>
            <a:lumOff val="-348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9" tIns="91111" rIns="86799" bIns="91111" numCol="1" spcCol="1270" anchor="ctr" anchorCtr="0">
          <a:noAutofit/>
        </a:bodyPr>
        <a:lstStyle/>
        <a:p>
          <a:pPr marL="0" lvl="0" indent="0" algn="ctr" defTabSz="622300">
            <a:lnSpc>
              <a:spcPct val="90000"/>
            </a:lnSpc>
            <a:spcBef>
              <a:spcPct val="0"/>
            </a:spcBef>
            <a:spcAft>
              <a:spcPct val="35000"/>
            </a:spcAft>
            <a:buNone/>
          </a:pPr>
          <a:r>
            <a:rPr lang="en-US" sz="1400" kern="1200"/>
            <a:t>Epidemiologia</a:t>
          </a:r>
        </a:p>
      </dsp:txBody>
      <dsp:txXfrm>
        <a:off x="6767" y="1896108"/>
        <a:ext cx="1771384" cy="1062830"/>
      </dsp:txXfrm>
    </dsp:sp>
    <dsp:sp modelId="{69931245-DCF9-4906-833C-876D02B6E1B2}">
      <dsp:nvSpPr>
        <dsp:cNvPr id="0" name=""/>
        <dsp:cNvSpPr/>
      </dsp:nvSpPr>
      <dsp:spPr>
        <a:xfrm>
          <a:off x="3955156" y="2381804"/>
          <a:ext cx="376818" cy="91440"/>
        </a:xfrm>
        <a:custGeom>
          <a:avLst/>
          <a:gdLst/>
          <a:ahLst/>
          <a:cxnLst/>
          <a:rect l="0" t="0" r="0" b="0"/>
          <a:pathLst>
            <a:path>
              <a:moveTo>
                <a:pt x="0" y="45720"/>
              </a:moveTo>
              <a:lnTo>
                <a:pt x="376818" y="45720"/>
              </a:lnTo>
            </a:path>
          </a:pathLst>
        </a:custGeom>
        <a:noFill/>
        <a:ln w="9525" cap="rnd" cmpd="sng" algn="ctr">
          <a:solidFill>
            <a:schemeClr val="accent2">
              <a:hueOff val="-2332610"/>
              <a:satOff val="-12340"/>
              <a:lumOff val="-4705"/>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33379" y="2425487"/>
        <a:ext cx="20370" cy="4074"/>
      </dsp:txXfrm>
    </dsp:sp>
    <dsp:sp modelId="{851961DA-0F04-45A9-9538-FD061B33DF77}">
      <dsp:nvSpPr>
        <dsp:cNvPr id="0" name=""/>
        <dsp:cNvSpPr/>
      </dsp:nvSpPr>
      <dsp:spPr>
        <a:xfrm>
          <a:off x="2185571" y="1896108"/>
          <a:ext cx="1771384" cy="1062830"/>
        </a:xfrm>
        <a:prstGeom prst="rect">
          <a:avLst/>
        </a:prstGeom>
        <a:solidFill>
          <a:schemeClr val="accent2">
            <a:hueOff val="-2073431"/>
            <a:satOff val="-10969"/>
            <a:lumOff val="-41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9" tIns="91111" rIns="86799" bIns="91111" numCol="1" spcCol="1270" anchor="ctr" anchorCtr="0">
          <a:noAutofit/>
        </a:bodyPr>
        <a:lstStyle/>
        <a:p>
          <a:pPr marL="0" lvl="0" indent="0" algn="ctr" defTabSz="622300">
            <a:lnSpc>
              <a:spcPct val="90000"/>
            </a:lnSpc>
            <a:spcBef>
              <a:spcPct val="0"/>
            </a:spcBef>
            <a:spcAft>
              <a:spcPct val="35000"/>
            </a:spcAft>
            <a:buNone/>
          </a:pPr>
          <a:r>
            <a:rPr lang="en-US" sz="1400" kern="1200"/>
            <a:t>Historia</a:t>
          </a:r>
        </a:p>
      </dsp:txBody>
      <dsp:txXfrm>
        <a:off x="2185571" y="1896108"/>
        <a:ext cx="1771384" cy="1062830"/>
      </dsp:txXfrm>
    </dsp:sp>
    <dsp:sp modelId="{38BE1794-F2AB-4393-B4E0-FAB7CFE88AE2}">
      <dsp:nvSpPr>
        <dsp:cNvPr id="0" name=""/>
        <dsp:cNvSpPr/>
      </dsp:nvSpPr>
      <dsp:spPr>
        <a:xfrm>
          <a:off x="6133959" y="2381804"/>
          <a:ext cx="376818" cy="91440"/>
        </a:xfrm>
        <a:custGeom>
          <a:avLst/>
          <a:gdLst/>
          <a:ahLst/>
          <a:cxnLst/>
          <a:rect l="0" t="0" r="0" b="0"/>
          <a:pathLst>
            <a:path>
              <a:moveTo>
                <a:pt x="0" y="45720"/>
              </a:moveTo>
              <a:lnTo>
                <a:pt x="376818" y="45720"/>
              </a:lnTo>
            </a:path>
          </a:pathLst>
        </a:custGeom>
        <a:noFill/>
        <a:ln w="9525" cap="rnd" cmpd="sng" algn="ctr">
          <a:solidFill>
            <a:schemeClr val="accent2">
              <a:hueOff val="-2721379"/>
              <a:satOff val="-14396"/>
              <a:lumOff val="-549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12183" y="2425487"/>
        <a:ext cx="20370" cy="4074"/>
      </dsp:txXfrm>
    </dsp:sp>
    <dsp:sp modelId="{786EF038-1E47-4E61-954F-B99E98A7A99B}">
      <dsp:nvSpPr>
        <dsp:cNvPr id="0" name=""/>
        <dsp:cNvSpPr/>
      </dsp:nvSpPr>
      <dsp:spPr>
        <a:xfrm>
          <a:off x="4364374" y="1896108"/>
          <a:ext cx="1771384" cy="1062830"/>
        </a:xfrm>
        <a:prstGeom prst="rect">
          <a:avLst/>
        </a:prstGeom>
        <a:solidFill>
          <a:schemeClr val="accent2">
            <a:hueOff val="-2419003"/>
            <a:satOff val="-12797"/>
            <a:lumOff val="-488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9" tIns="91111" rIns="86799" bIns="91111" numCol="1" spcCol="1270" anchor="ctr" anchorCtr="0">
          <a:noAutofit/>
        </a:bodyPr>
        <a:lstStyle/>
        <a:p>
          <a:pPr marL="0" lvl="0" indent="0" algn="ctr" defTabSz="622300">
            <a:lnSpc>
              <a:spcPct val="90000"/>
            </a:lnSpc>
            <a:spcBef>
              <a:spcPct val="0"/>
            </a:spcBef>
            <a:spcAft>
              <a:spcPct val="35000"/>
            </a:spcAft>
            <a:buNone/>
          </a:pPr>
          <a:r>
            <a:rPr lang="en-US" sz="1400" kern="1200"/>
            <a:t>Kontrowersje</a:t>
          </a:r>
        </a:p>
      </dsp:txBody>
      <dsp:txXfrm>
        <a:off x="4364374" y="1896108"/>
        <a:ext cx="1771384" cy="1062830"/>
      </dsp:txXfrm>
    </dsp:sp>
    <dsp:sp modelId="{02388DB8-4A2C-4A18-9737-EB4EEC34BA73}">
      <dsp:nvSpPr>
        <dsp:cNvPr id="0" name=""/>
        <dsp:cNvSpPr/>
      </dsp:nvSpPr>
      <dsp:spPr>
        <a:xfrm>
          <a:off x="8312762" y="2381804"/>
          <a:ext cx="376818" cy="91440"/>
        </a:xfrm>
        <a:custGeom>
          <a:avLst/>
          <a:gdLst/>
          <a:ahLst/>
          <a:cxnLst/>
          <a:rect l="0" t="0" r="0" b="0"/>
          <a:pathLst>
            <a:path>
              <a:moveTo>
                <a:pt x="0" y="45720"/>
              </a:moveTo>
              <a:lnTo>
                <a:pt x="376818" y="45720"/>
              </a:lnTo>
            </a:path>
          </a:pathLst>
        </a:custGeom>
        <a:noFill/>
        <a:ln w="9525" cap="rnd" cmpd="sng" algn="ctr">
          <a:solidFill>
            <a:schemeClr val="accent2">
              <a:hueOff val="-3110147"/>
              <a:satOff val="-16453"/>
              <a:lumOff val="-6274"/>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490986" y="2425487"/>
        <a:ext cx="20370" cy="4074"/>
      </dsp:txXfrm>
    </dsp:sp>
    <dsp:sp modelId="{9134C221-0672-4034-A7C7-47217670CBDF}">
      <dsp:nvSpPr>
        <dsp:cNvPr id="0" name=""/>
        <dsp:cNvSpPr/>
      </dsp:nvSpPr>
      <dsp:spPr>
        <a:xfrm>
          <a:off x="6543177" y="1896108"/>
          <a:ext cx="1771384" cy="1062830"/>
        </a:xfrm>
        <a:prstGeom prst="rect">
          <a:avLst/>
        </a:prstGeom>
        <a:solidFill>
          <a:schemeClr val="accent2">
            <a:hueOff val="-2764575"/>
            <a:satOff val="-14625"/>
            <a:lumOff val="-557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9" tIns="91111" rIns="86799" bIns="91111" numCol="1" spcCol="1270" anchor="ctr" anchorCtr="0">
          <a:noAutofit/>
        </a:bodyPr>
        <a:lstStyle/>
        <a:p>
          <a:pPr marL="0" lvl="0" indent="0" algn="ctr" defTabSz="622300">
            <a:lnSpc>
              <a:spcPct val="90000"/>
            </a:lnSpc>
            <a:spcBef>
              <a:spcPct val="0"/>
            </a:spcBef>
            <a:spcAft>
              <a:spcPct val="35000"/>
            </a:spcAft>
            <a:buNone/>
          </a:pPr>
          <a:r>
            <a:rPr lang="en-US" sz="1400" kern="1200"/>
            <a:t>Kierunki Badań</a:t>
          </a:r>
        </a:p>
      </dsp:txBody>
      <dsp:txXfrm>
        <a:off x="6543177" y="1896108"/>
        <a:ext cx="1771384" cy="1062830"/>
      </dsp:txXfrm>
    </dsp:sp>
    <dsp:sp modelId="{62C95BC8-1335-4C3A-AE61-1E48AD5F60F3}">
      <dsp:nvSpPr>
        <dsp:cNvPr id="0" name=""/>
        <dsp:cNvSpPr/>
      </dsp:nvSpPr>
      <dsp:spPr>
        <a:xfrm>
          <a:off x="8721981" y="1896108"/>
          <a:ext cx="1771384" cy="1062830"/>
        </a:xfrm>
        <a:prstGeom prst="rect">
          <a:avLst/>
        </a:prstGeom>
        <a:solidFill>
          <a:schemeClr val="accent2">
            <a:hueOff val="-3110147"/>
            <a:satOff val="-16453"/>
            <a:lumOff val="-627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9" tIns="91111" rIns="86799" bIns="91111" numCol="1" spcCol="1270" anchor="ctr" anchorCtr="0">
          <a:noAutofit/>
        </a:bodyPr>
        <a:lstStyle/>
        <a:p>
          <a:pPr marL="0" lvl="0" indent="0" algn="ctr" defTabSz="622300">
            <a:lnSpc>
              <a:spcPct val="90000"/>
            </a:lnSpc>
            <a:spcBef>
              <a:spcPct val="0"/>
            </a:spcBef>
            <a:spcAft>
              <a:spcPct val="35000"/>
            </a:spcAft>
            <a:buNone/>
          </a:pPr>
          <a:r>
            <a:rPr lang="en-US" sz="1400" kern="1200"/>
            <a:t>Bibliografia</a:t>
          </a:r>
        </a:p>
      </dsp:txBody>
      <dsp:txXfrm>
        <a:off x="8721981" y="1896108"/>
        <a:ext cx="1771384" cy="10628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62C6E-8623-497E-89BD-BEEF5B9CAA6B}">
      <dsp:nvSpPr>
        <dsp:cNvPr id="0" name=""/>
        <dsp:cNvSpPr/>
      </dsp:nvSpPr>
      <dsp:spPr>
        <a:xfrm>
          <a:off x="77332" y="611949"/>
          <a:ext cx="1508548" cy="150854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C83B76-12BB-4752-9C41-D32199CEC615}">
      <dsp:nvSpPr>
        <dsp:cNvPr id="0" name=""/>
        <dsp:cNvSpPr/>
      </dsp:nvSpPr>
      <dsp:spPr>
        <a:xfrm>
          <a:off x="394127" y="928744"/>
          <a:ext cx="874957" cy="8749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DFF224-C6D7-4740-9512-58305D294FD0}">
      <dsp:nvSpPr>
        <dsp:cNvPr id="0" name=""/>
        <dsp:cNvSpPr/>
      </dsp:nvSpPr>
      <dsp:spPr>
        <a:xfrm>
          <a:off x="1909140" y="611949"/>
          <a:ext cx="3555863" cy="1508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pl-PL" sz="1600" b="1" kern="1200">
              <a:solidFill>
                <a:schemeClr val="bg2">
                  <a:lumMod val="20000"/>
                  <a:lumOff val="80000"/>
                </a:schemeClr>
              </a:solidFill>
            </a:rPr>
            <a:t>Podtyp z przewagą braku uwagi</a:t>
          </a:r>
          <a:r>
            <a:rPr lang="pl-PL" sz="1600" b="1" kern="1200"/>
            <a:t>:</a:t>
          </a:r>
          <a:r>
            <a:rPr lang="pl-PL" sz="1600" kern="1200"/>
            <a:t> Problemy z koncentracją</a:t>
          </a:r>
          <a:r>
            <a:rPr lang="pl-PL" sz="1600" i="0" kern="1200"/>
            <a:t>, </a:t>
          </a:r>
          <a:r>
            <a:rPr lang="pl-PL" sz="1600" kern="1200"/>
            <a:t>łatwość rozpraszania</a:t>
          </a:r>
          <a:r>
            <a:rPr lang="pl-PL" sz="1600" i="0" kern="1200"/>
            <a:t>,</a:t>
          </a:r>
          <a:r>
            <a:rPr lang="pl-PL" sz="1600" kern="1200"/>
            <a:t> częste zapominanie</a:t>
          </a:r>
          <a:r>
            <a:rPr lang="pl-PL" sz="1600" i="0" kern="1200"/>
            <a:t>, </a:t>
          </a:r>
          <a:r>
            <a:rPr lang="pl-PL" sz="1600" kern="1200"/>
            <a:t>trudności organizacyjne, unikanie zadań wymagających długotrwałego skupienia.</a:t>
          </a:r>
          <a:endParaRPr lang="en-US" sz="1600" kern="1200"/>
        </a:p>
      </dsp:txBody>
      <dsp:txXfrm>
        <a:off x="1909140" y="611949"/>
        <a:ext cx="3555863" cy="1508548"/>
      </dsp:txXfrm>
    </dsp:sp>
    <dsp:sp modelId="{30BE1CB1-8C00-42F4-91A7-045A5F8FB83A}">
      <dsp:nvSpPr>
        <dsp:cNvPr id="0" name=""/>
        <dsp:cNvSpPr/>
      </dsp:nvSpPr>
      <dsp:spPr>
        <a:xfrm>
          <a:off x="6084586" y="611949"/>
          <a:ext cx="1508548" cy="150854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761BBD-F818-48D8-BFD1-A05FF8CCEFC5}">
      <dsp:nvSpPr>
        <dsp:cNvPr id="0" name=""/>
        <dsp:cNvSpPr/>
      </dsp:nvSpPr>
      <dsp:spPr>
        <a:xfrm>
          <a:off x="6401381" y="928744"/>
          <a:ext cx="874957" cy="8749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E57FC1-4517-4125-AE1C-46646B631D47}">
      <dsp:nvSpPr>
        <dsp:cNvPr id="0" name=""/>
        <dsp:cNvSpPr/>
      </dsp:nvSpPr>
      <dsp:spPr>
        <a:xfrm>
          <a:off x="7916395" y="611949"/>
          <a:ext cx="3555863" cy="1508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pl-PL" sz="1600" b="1" kern="1200">
              <a:solidFill>
                <a:schemeClr val="bg2">
                  <a:lumMod val="20000"/>
                  <a:lumOff val="80000"/>
                </a:schemeClr>
              </a:solidFill>
            </a:rPr>
            <a:t>Podtyp z przewagą nadpobudliwości ruchowej i impulsywności</a:t>
          </a:r>
          <a:r>
            <a:rPr lang="pl-PL" sz="1600" b="1" kern="1200"/>
            <a:t>:</a:t>
          </a:r>
          <a:r>
            <a:rPr lang="pl-PL" sz="1600" kern="1200"/>
            <a:t> Nadmierna aktywność, niemożność pozostania w miejscu</a:t>
          </a:r>
          <a:r>
            <a:rPr lang="pl-PL" sz="1600" i="0" kern="1200"/>
            <a:t>, </a:t>
          </a:r>
          <a:r>
            <a:rPr lang="pl-PL" sz="1600" kern="1200"/>
            <a:t>impulsywność, nadmierna gadatliwość, trudności z oczekiwaniem na swoją kolej.</a:t>
          </a:r>
          <a:endParaRPr lang="en-US" sz="1600" kern="1200"/>
        </a:p>
      </dsp:txBody>
      <dsp:txXfrm>
        <a:off x="7916395" y="611949"/>
        <a:ext cx="3555863" cy="1508548"/>
      </dsp:txXfrm>
    </dsp:sp>
    <dsp:sp modelId="{87545F29-C8BB-46DE-904D-CD8C30CC5F2B}">
      <dsp:nvSpPr>
        <dsp:cNvPr id="0" name=""/>
        <dsp:cNvSpPr/>
      </dsp:nvSpPr>
      <dsp:spPr>
        <a:xfrm>
          <a:off x="77332" y="2989134"/>
          <a:ext cx="1508548" cy="150854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D1EAC5-502F-4218-9B52-7A36E77262AF}">
      <dsp:nvSpPr>
        <dsp:cNvPr id="0" name=""/>
        <dsp:cNvSpPr/>
      </dsp:nvSpPr>
      <dsp:spPr>
        <a:xfrm>
          <a:off x="394127" y="3305929"/>
          <a:ext cx="874957" cy="8749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4FCDFB-4089-4371-935A-E919D73D19D9}">
      <dsp:nvSpPr>
        <dsp:cNvPr id="0" name=""/>
        <dsp:cNvSpPr/>
      </dsp:nvSpPr>
      <dsp:spPr>
        <a:xfrm>
          <a:off x="1909140" y="2989134"/>
          <a:ext cx="3555863" cy="1508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pl-PL" sz="1600" b="1" kern="1200">
              <a:solidFill>
                <a:schemeClr val="bg2">
                  <a:lumMod val="20000"/>
                  <a:lumOff val="80000"/>
                </a:schemeClr>
              </a:solidFill>
            </a:rPr>
            <a:t>Podtyp mieszany</a:t>
          </a:r>
          <a:r>
            <a:rPr lang="pl-PL" sz="1600" b="1" kern="1200"/>
            <a:t>:</a:t>
          </a:r>
          <a:r>
            <a:rPr lang="pl-PL" sz="1600" kern="1200"/>
            <a:t> Łączenie objawów obu powyższych kategorii.</a:t>
          </a:r>
          <a:endParaRPr lang="en-US" sz="1600" kern="1200"/>
        </a:p>
      </dsp:txBody>
      <dsp:txXfrm>
        <a:off x="1909140" y="2989134"/>
        <a:ext cx="3555863" cy="1508548"/>
      </dsp:txXfrm>
    </dsp:sp>
    <dsp:sp modelId="{B37573F4-779A-4B89-82CA-8C8CB359C741}">
      <dsp:nvSpPr>
        <dsp:cNvPr id="0" name=""/>
        <dsp:cNvSpPr/>
      </dsp:nvSpPr>
      <dsp:spPr>
        <a:xfrm>
          <a:off x="6084586" y="2989134"/>
          <a:ext cx="1508548" cy="150854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68A10A-F518-426E-B5F9-73F83F5FE7F2}">
      <dsp:nvSpPr>
        <dsp:cNvPr id="0" name=""/>
        <dsp:cNvSpPr/>
      </dsp:nvSpPr>
      <dsp:spPr>
        <a:xfrm>
          <a:off x="6401381" y="3305929"/>
          <a:ext cx="874957" cy="8749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69B129-841B-4250-BCF3-6FB071C17530}">
      <dsp:nvSpPr>
        <dsp:cNvPr id="0" name=""/>
        <dsp:cNvSpPr/>
      </dsp:nvSpPr>
      <dsp:spPr>
        <a:xfrm>
          <a:off x="7916395" y="2989134"/>
          <a:ext cx="3555863" cy="1508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pl-PL" sz="1600" b="1" kern="1200">
              <a:solidFill>
                <a:schemeClr val="bg2">
                  <a:lumMod val="20000"/>
                  <a:lumOff val="80000"/>
                </a:schemeClr>
              </a:solidFill>
            </a:rPr>
            <a:t>Dodatkowe objawy</a:t>
          </a:r>
          <a:r>
            <a:rPr lang="pl-PL" sz="1600" b="1" kern="1200"/>
            <a:t>:</a:t>
          </a:r>
          <a:r>
            <a:rPr lang="pl-PL" sz="1600" kern="1200"/>
            <a:t> Zaburzenia snu</a:t>
          </a:r>
          <a:r>
            <a:rPr lang="pl-PL" sz="1600" i="0" kern="1200"/>
            <a:t>, </a:t>
          </a:r>
          <a:r>
            <a:rPr lang="pl-PL" sz="1600" kern="1200"/>
            <a:t>trudności z emocjonalną równowagą, problemy z zarządzaniem czasem i terminowością.</a:t>
          </a:r>
          <a:endParaRPr lang="en-US" sz="1600" kern="1200"/>
        </a:p>
      </dsp:txBody>
      <dsp:txXfrm>
        <a:off x="7916395" y="2989134"/>
        <a:ext cx="3555863" cy="15085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D781BD-C12F-45C6-B304-9C9ADDD8FB3D}">
      <dsp:nvSpPr>
        <dsp:cNvPr id="0" name=""/>
        <dsp:cNvSpPr/>
      </dsp:nvSpPr>
      <dsp:spPr>
        <a:xfrm rot="16200000">
          <a:off x="2094" y="440"/>
          <a:ext cx="4085871" cy="4085871"/>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noProof="1">
              <a:solidFill>
                <a:schemeClr val="tx1">
                  <a:lumMod val="85000"/>
                </a:schemeClr>
              </a:solidFill>
            </a:rPr>
            <a:t>W 2014 roku w metaanalizie 45 badań, badających związek między korzystaniem z mediów a zachowaniami związanymi z ADHD u dzieci i młodzieży stwierdzono niewielki, ale istotny związek między korzystaniem z mediów a zachowaniami związanymi z ADHD. </a:t>
          </a:r>
        </a:p>
      </dsp:txBody>
      <dsp:txXfrm rot="5400000">
        <a:off x="2095" y="1021908"/>
        <a:ext cx="3370844" cy="2042935"/>
      </dsp:txXfrm>
    </dsp:sp>
    <dsp:sp modelId="{BB37478C-4AFD-4013-90AB-E4A79BDB32BC}">
      <dsp:nvSpPr>
        <dsp:cNvPr id="0" name=""/>
        <dsp:cNvSpPr/>
      </dsp:nvSpPr>
      <dsp:spPr>
        <a:xfrm rot="5400000">
          <a:off x="7648169" y="440"/>
          <a:ext cx="4085871" cy="4085871"/>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rtl="0">
            <a:lnSpc>
              <a:spcPct val="90000"/>
            </a:lnSpc>
            <a:spcBef>
              <a:spcPct val="0"/>
            </a:spcBef>
            <a:spcAft>
              <a:spcPct val="35000"/>
            </a:spcAft>
            <a:buNone/>
          </a:pPr>
          <a:r>
            <a:rPr lang="en-US" sz="1400" kern="1200" noProof="1">
              <a:solidFill>
                <a:schemeClr val="tx1">
                  <a:lumMod val="85000"/>
                </a:schemeClr>
              </a:solidFill>
            </a:rPr>
            <a:t>W 2018 roku PNAS USA opublikowało przegląd systematyczny czterech dziesięcioleci badań nad związkiem między korzystaniem z mediów ekranowych a zachowaniami związanymi z ADHD u dzieci i młodzieży, w którym stwierdzono, że istnieje statystycznie niewielki związek między korzystaniem z mediów przez dzieci a zachowaniami związanymi z ADHD.</a:t>
          </a:r>
          <a:r>
            <a:rPr lang="en-US" sz="1400" kern="1200" noProof="1">
              <a:solidFill>
                <a:schemeClr val="tx1">
                  <a:lumMod val="85000"/>
                </a:schemeClr>
              </a:solidFill>
              <a:latin typeface="Calibri Light" panose="020F0302020204030204"/>
            </a:rPr>
            <a:t> </a:t>
          </a:r>
          <a:endParaRPr lang="en-US" sz="1400" kern="1200" noProof="1">
            <a:solidFill>
              <a:schemeClr val="tx1">
                <a:lumMod val="85000"/>
              </a:schemeClr>
            </a:solidFill>
          </a:endParaRPr>
        </a:p>
      </dsp:txBody>
      <dsp:txXfrm rot="-5400000">
        <a:off x="8363197" y="1021907"/>
        <a:ext cx="3370844" cy="2042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EB562-87EB-4F7B-97FC-0D1A2292BEC5}">
      <dsp:nvSpPr>
        <dsp:cNvPr id="0" name=""/>
        <dsp:cNvSpPr/>
      </dsp:nvSpPr>
      <dsp:spPr>
        <a:xfrm>
          <a:off x="1236" y="217462"/>
          <a:ext cx="4340979" cy="2756521"/>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98587C-642F-456F-9788-1AAA954134F7}">
      <dsp:nvSpPr>
        <dsp:cNvPr id="0" name=""/>
        <dsp:cNvSpPr/>
      </dsp:nvSpPr>
      <dsp:spPr>
        <a:xfrm>
          <a:off x="483567" y="675677"/>
          <a:ext cx="4340979" cy="2756521"/>
        </a:xfrm>
        <a:prstGeom prst="roundRect">
          <a:avLst>
            <a:gd name="adj" fmla="val 10000"/>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pl-PL" sz="2300" kern="1200"/>
            <a:t>Dzieci z ADHD często spotykają się z problemami w nawiązywaniu i utrzymaniu przyjaźni ze względu na impulsywność i nadpobudliwość. Mogą być bardziej narażone na odrzucenie przez rówieśników.</a:t>
          </a:r>
          <a:endParaRPr lang="en-US" sz="2300" kern="1200"/>
        </a:p>
      </dsp:txBody>
      <dsp:txXfrm>
        <a:off x="564303" y="756413"/>
        <a:ext cx="4179507" cy="2595049"/>
      </dsp:txXfrm>
    </dsp:sp>
    <dsp:sp modelId="{B2AE2633-FB55-4C1C-9F3C-417998888EDF}">
      <dsp:nvSpPr>
        <dsp:cNvPr id="0" name=""/>
        <dsp:cNvSpPr/>
      </dsp:nvSpPr>
      <dsp:spPr>
        <a:xfrm>
          <a:off x="5306878" y="217462"/>
          <a:ext cx="4340979" cy="2756521"/>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27DBFD-843E-459F-AC61-31D595594283}">
      <dsp:nvSpPr>
        <dsp:cNvPr id="0" name=""/>
        <dsp:cNvSpPr/>
      </dsp:nvSpPr>
      <dsp:spPr>
        <a:xfrm>
          <a:off x="5789209" y="675677"/>
          <a:ext cx="4340979" cy="2756521"/>
        </a:xfrm>
        <a:prstGeom prst="roundRect">
          <a:avLst>
            <a:gd name="adj" fmla="val 10000"/>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pl-PL" sz="2300" kern="1200"/>
            <a:t>W dorosłości osoby z ADHD mogą nadal doświadczać trudności w relacjach społecznych, ale jednocześnie rozwijają umiejętności interpersonalne i strategie radzenia sobie z trudnościami komunikacyjnymi.</a:t>
          </a:r>
          <a:endParaRPr lang="en-US" sz="2300" kern="1200"/>
        </a:p>
      </dsp:txBody>
      <dsp:txXfrm>
        <a:off x="5869945" y="756413"/>
        <a:ext cx="4179507" cy="25950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142EFE-9166-44ED-9661-3C718C5BC842}">
      <dsp:nvSpPr>
        <dsp:cNvPr id="0" name=""/>
        <dsp:cNvSpPr/>
      </dsp:nvSpPr>
      <dsp:spPr>
        <a:xfrm>
          <a:off x="1236" y="377573"/>
          <a:ext cx="4823310" cy="2893986"/>
        </a:xfrm>
        <a:prstGeom prst="rect">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pl-PL" sz="2700" kern="1200"/>
            <a:t>Dzieci z ADHD mogą mieć trudności w samoregulacji emocji i zachowań.</a:t>
          </a:r>
          <a:endParaRPr lang="en-US" sz="2700" kern="1200"/>
        </a:p>
      </dsp:txBody>
      <dsp:txXfrm>
        <a:off x="1236" y="377573"/>
        <a:ext cx="4823310" cy="2893986"/>
      </dsp:txXfrm>
    </dsp:sp>
    <dsp:sp modelId="{E64CDAD6-DFDB-4051-8DE4-91823972D9A2}">
      <dsp:nvSpPr>
        <dsp:cNvPr id="0" name=""/>
        <dsp:cNvSpPr/>
      </dsp:nvSpPr>
      <dsp:spPr>
        <a:xfrm>
          <a:off x="5306878" y="377573"/>
          <a:ext cx="4823310" cy="2893986"/>
        </a:xfrm>
        <a:prstGeom prst="rect">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pl-PL" sz="2700" kern="1200"/>
            <a:t>W miarę dorastania niektórzy rozwijają skuteczne strategie samoregulacyjne, takie jak medytacja, terapia poznawczo-behawioralna czy aktywność fizyczna, pomagające w zarządzaniu objawami ADHD.</a:t>
          </a:r>
          <a:endParaRPr lang="en-US" sz="2700" kern="1200"/>
        </a:p>
      </dsp:txBody>
      <dsp:txXfrm>
        <a:off x="5306878" y="377573"/>
        <a:ext cx="4823310" cy="28939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5089CF-DCA1-4558-94AB-AAC565E2ACA7}">
      <dsp:nvSpPr>
        <dsp:cNvPr id="0" name=""/>
        <dsp:cNvSpPr/>
      </dsp:nvSpPr>
      <dsp:spPr>
        <a:xfrm>
          <a:off x="1236" y="85031"/>
          <a:ext cx="4340979" cy="275652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015494-B2AA-44F2-82D3-75FCF267EB26}">
      <dsp:nvSpPr>
        <dsp:cNvPr id="0" name=""/>
        <dsp:cNvSpPr/>
      </dsp:nvSpPr>
      <dsp:spPr>
        <a:xfrm>
          <a:off x="483567" y="543245"/>
          <a:ext cx="4340979" cy="2756521"/>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Co interesujące, ADHD diagnozowane jest trzykrotnie częściej u chłopców niż u dziewczynek.</a:t>
          </a:r>
        </a:p>
      </dsp:txBody>
      <dsp:txXfrm>
        <a:off x="564303" y="623981"/>
        <a:ext cx="4179507" cy="2595049"/>
      </dsp:txXfrm>
    </dsp:sp>
    <dsp:sp modelId="{DE9D1F1A-651A-42F3-913A-1535ECC9D8E5}">
      <dsp:nvSpPr>
        <dsp:cNvPr id="0" name=""/>
        <dsp:cNvSpPr/>
      </dsp:nvSpPr>
      <dsp:spPr>
        <a:xfrm>
          <a:off x="5306878" y="85031"/>
          <a:ext cx="4340979" cy="275652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A1B871-0E66-4030-A8AE-281AB57B9F7C}">
      <dsp:nvSpPr>
        <dsp:cNvPr id="0" name=""/>
        <dsp:cNvSpPr/>
      </dsp:nvSpPr>
      <dsp:spPr>
        <a:xfrm>
          <a:off x="5789209" y="543245"/>
          <a:ext cx="4340979" cy="2756521"/>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Może to odzwierciedlać rzeczywiste różnice w występowaniu zaburzenia lub faktycznie wynikać z tego, że kobiety i dziewczęta z ADHD rzadziej otrzymują diagnozę. </a:t>
          </a:r>
        </a:p>
      </dsp:txBody>
      <dsp:txXfrm>
        <a:off x="5869945" y="623981"/>
        <a:ext cx="4179507" cy="259504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8ED1C1-7014-4F75-A423-712C172E5453}">
      <dsp:nvSpPr>
        <dsp:cNvPr id="0" name=""/>
        <dsp:cNvSpPr/>
      </dsp:nvSpPr>
      <dsp:spPr>
        <a:xfrm>
          <a:off x="3444808" y="1132478"/>
          <a:ext cx="1908562" cy="1908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166165-F47C-47AA-98BB-A9D6E331B241}">
      <dsp:nvSpPr>
        <dsp:cNvPr id="0" name=""/>
        <dsp:cNvSpPr/>
      </dsp:nvSpPr>
      <dsp:spPr>
        <a:xfrm>
          <a:off x="2278464" y="3505007"/>
          <a:ext cx="424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Przez lata terminologia i zrozumienie ADHD ewoluowało. </a:t>
          </a:r>
        </a:p>
      </dsp:txBody>
      <dsp:txXfrm>
        <a:off x="2278464" y="3505007"/>
        <a:ext cx="4241250" cy="720000"/>
      </dsp:txXfrm>
    </dsp:sp>
    <dsp:sp modelId="{D12C5383-8015-42BF-9B04-A459BDD1D2E3}">
      <dsp:nvSpPr>
        <dsp:cNvPr id="0" name=""/>
        <dsp:cNvSpPr/>
      </dsp:nvSpPr>
      <dsp:spPr>
        <a:xfrm>
          <a:off x="8428277" y="1132478"/>
          <a:ext cx="1908562" cy="1908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3B88A7-417D-4A4C-8F67-9145509D7A33}">
      <dsp:nvSpPr>
        <dsp:cNvPr id="0" name=""/>
        <dsp:cNvSpPr/>
      </dsp:nvSpPr>
      <dsp:spPr>
        <a:xfrm>
          <a:off x="7261933" y="3505007"/>
          <a:ext cx="424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W 1902 roku, George Still przedstawił pierwszy jasny opis ADHD,zwracając uwagę na wpływ czynników genetycznych i środowiskowych.</a:t>
          </a:r>
        </a:p>
      </dsp:txBody>
      <dsp:txXfrm>
        <a:off x="7261933" y="3505007"/>
        <a:ext cx="4241250" cy="720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0EF7FA-EDBA-41D8-AEF9-D8667A4A0D3A}">
      <dsp:nvSpPr>
        <dsp:cNvPr id="0" name=""/>
        <dsp:cNvSpPr/>
      </dsp:nvSpPr>
      <dsp:spPr>
        <a:xfrm>
          <a:off x="0" y="754755"/>
          <a:ext cx="11335875" cy="139339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F70678-1644-4374-B332-5F68F12353F9}">
      <dsp:nvSpPr>
        <dsp:cNvPr id="0" name=""/>
        <dsp:cNvSpPr/>
      </dsp:nvSpPr>
      <dsp:spPr>
        <a:xfrm>
          <a:off x="421501" y="1068268"/>
          <a:ext cx="766366" cy="7663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1F20A9-81CF-499D-9E80-F1A92088AACA}">
      <dsp:nvSpPr>
        <dsp:cNvPr id="0" name=""/>
        <dsp:cNvSpPr/>
      </dsp:nvSpPr>
      <dsp:spPr>
        <a:xfrm>
          <a:off x="1609370" y="754755"/>
          <a:ext cx="9726504" cy="1393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468" tIns="147468" rIns="147468" bIns="147468" numCol="1" spcCol="1270" anchor="ctr" anchorCtr="0">
          <a:noAutofit/>
        </a:bodyPr>
        <a:lstStyle/>
        <a:p>
          <a:pPr marL="0" lvl="0" indent="0" algn="l" defTabSz="844550">
            <a:lnSpc>
              <a:spcPct val="100000"/>
            </a:lnSpc>
            <a:spcBef>
              <a:spcPct val="0"/>
            </a:spcBef>
            <a:spcAft>
              <a:spcPct val="35000"/>
            </a:spcAft>
            <a:buNone/>
          </a:pPr>
          <a:r>
            <a:rPr lang="en-US" sz="1900" kern="1200"/>
            <a:t>Terminologia dotycząca ADHD zmieniała się na przestrzeni lat, od "minimalnej dysfunkcji mózgu" w DSM-I z 1952 roku, poprzez "hiperkinetyczną reakcję z dzieciństwa" w DSM-II z 1968 roku, aż do "zaburzenia deficytu uwagi z lub bez hiperaktywności" w DSM-III z 1980 roku. </a:t>
          </a:r>
        </a:p>
      </dsp:txBody>
      <dsp:txXfrm>
        <a:off x="1609370" y="754755"/>
        <a:ext cx="9726504" cy="1393394"/>
      </dsp:txXfrm>
    </dsp:sp>
    <dsp:sp modelId="{0C8889F0-5D89-4D2F-9A1F-C5C4527A74D2}">
      <dsp:nvSpPr>
        <dsp:cNvPr id="0" name=""/>
        <dsp:cNvSpPr/>
      </dsp:nvSpPr>
      <dsp:spPr>
        <a:xfrm>
          <a:off x="0" y="2496497"/>
          <a:ext cx="11335875" cy="139339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B2667A-7BAB-40E3-A851-8E307BDB8311}">
      <dsp:nvSpPr>
        <dsp:cNvPr id="0" name=""/>
        <dsp:cNvSpPr/>
      </dsp:nvSpPr>
      <dsp:spPr>
        <a:xfrm>
          <a:off x="421501" y="2810011"/>
          <a:ext cx="766366" cy="7663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6FE808-4C1A-450B-8497-1682067C512F}">
      <dsp:nvSpPr>
        <dsp:cNvPr id="0" name=""/>
        <dsp:cNvSpPr/>
      </dsp:nvSpPr>
      <dsp:spPr>
        <a:xfrm>
          <a:off x="1609370" y="2496497"/>
          <a:ext cx="9726504" cy="1393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468" tIns="147468" rIns="147468" bIns="147468" numCol="1" spcCol="1270" anchor="ctr" anchorCtr="0">
          <a:noAutofit/>
        </a:bodyPr>
        <a:lstStyle/>
        <a:p>
          <a:pPr marL="0" lvl="0" indent="0" algn="l" defTabSz="844550">
            <a:lnSpc>
              <a:spcPct val="100000"/>
            </a:lnSpc>
            <a:spcBef>
              <a:spcPct val="0"/>
            </a:spcBef>
            <a:spcAft>
              <a:spcPct val="35000"/>
            </a:spcAft>
            <a:buNone/>
          </a:pPr>
          <a:r>
            <a:rPr lang="en-US" sz="1900" kern="1200"/>
            <a:t>W 1987 roku wprowadzono obecną nazwę - ADHD. </a:t>
          </a:r>
        </a:p>
      </dsp:txBody>
      <dsp:txXfrm>
        <a:off x="1609370" y="2496497"/>
        <a:ext cx="9726504" cy="1393394"/>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125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1/28/2024</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9913045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23394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515376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1/28/2024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38317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73753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286373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29428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94899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533653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40545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260626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814649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7831190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85759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50969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8" name="Title 1"/>
          <p:cNvSpPr>
            <a:spLocks noGrp="1"/>
          </p:cNvSpPr>
          <p:nvPr>
            <p:ph type="title"/>
          </p:nvPr>
        </p:nvSpPr>
        <p:spPr>
          <a:xfrm>
            <a:off x="685801" y="609600"/>
            <a:ext cx="10131425" cy="1456267"/>
          </a:xfrm>
        </p:spPr>
        <p:txBody>
          <a:bodyPr/>
          <a:lstStyle/>
          <a:p>
            <a:r>
              <a:rPr lang="en-US"/>
              <a:t>Click to edit Master title style</a:t>
            </a:r>
          </a:p>
        </p:txBody>
      </p:sp>
    </p:spTree>
    <p:extLst>
      <p:ext uri="{BB962C8B-B14F-4D97-AF65-F5344CB8AC3E}">
        <p14:creationId xmlns:p14="http://schemas.microsoft.com/office/powerpoint/2010/main" val="18163932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28062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1/28/2024</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2723261419"/>
      </p:ext>
    </p:extLst>
  </p:cSld>
  <p:clrMap bg1="dk1" tx1="lt1" bg2="dk2" tx2="lt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 id="214748379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4.png" /></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image" Target="../media/image1.jpeg"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3.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 /><Relationship Id="rId2" Type="http://schemas.openxmlformats.org/officeDocument/2006/relationships/diagramData" Target="../diagrams/data2.xml" /><Relationship Id="rId1" Type="http://schemas.openxmlformats.org/officeDocument/2006/relationships/slideLayout" Target="../slideLayouts/slideLayout2.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6.xml.rels><?xml version="1.0" encoding="UTF-8" standalone="yes"?>
<Relationships xmlns="http://schemas.openxmlformats.org/package/2006/relationships"><Relationship Id="rId3" Type="http://schemas.openxmlformats.org/officeDocument/2006/relationships/image" Target="../media/image15.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7.xml.rels><?xml version="1.0" encoding="UTF-8" standalone="yes"?>
<Relationships xmlns="http://schemas.openxmlformats.org/package/2006/relationships"><Relationship Id="rId3" Type="http://schemas.openxmlformats.org/officeDocument/2006/relationships/image" Target="../media/image16.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17.png" /></Relationships>
</file>

<file path=ppt/slides/_rels/slide9.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18.png" /></Relationships>
</file>

<file path=ppt/slides/_rels/slide10.xml.rels><?xml version="1.0" encoding="UTF-8" standalone="yes"?>
<Relationships xmlns="http://schemas.openxmlformats.org/package/2006/relationships"><Relationship Id="rId3" Type="http://schemas.openxmlformats.org/officeDocument/2006/relationships/image" Target="../media/image20.png" /><Relationship Id="rId2" Type="http://schemas.openxmlformats.org/officeDocument/2006/relationships/image" Target="../media/image19.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22.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26.png" /><Relationship Id="rId2" Type="http://schemas.openxmlformats.org/officeDocument/2006/relationships/image" Target="../media/image25.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27.pn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image" Target="../media/image28.pn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 /><Relationship Id="rId7" Type="http://schemas.openxmlformats.org/officeDocument/2006/relationships/image" Target="../media/image29.png"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19.xml.rels><?xml version="1.0" encoding="UTF-8" standalone="yes"?>
<Relationships xmlns="http://schemas.openxmlformats.org/package/2006/relationships"><Relationship Id="rId3" Type="http://schemas.openxmlformats.org/officeDocument/2006/relationships/image" Target="../media/image30.pn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1.png" /></Relationships>
</file>

<file path=ppt/slides/_rels/slide21.xml.rels><?xml version="1.0" encoding="UTF-8" standalone="yes"?>
<Relationships xmlns="http://schemas.openxmlformats.org/package/2006/relationships"><Relationship Id="rId3" Type="http://schemas.openxmlformats.org/officeDocument/2006/relationships/image" Target="../media/image32.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22.xml.rels><?xml version="1.0" encoding="UTF-8" standalone="yes"?>
<Relationships xmlns="http://schemas.openxmlformats.org/package/2006/relationships"><Relationship Id="rId3" Type="http://schemas.openxmlformats.org/officeDocument/2006/relationships/image" Target="../media/image33.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34.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3" Type="http://schemas.openxmlformats.org/officeDocument/2006/relationships/image" Target="../media/image35.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25.xml.rels><?xml version="1.0" encoding="UTF-8" standalone="yes"?>
<Relationships xmlns="http://schemas.openxmlformats.org/package/2006/relationships"><Relationship Id="rId3" Type="http://schemas.openxmlformats.org/officeDocument/2006/relationships/image" Target="../media/image36.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3" Type="http://schemas.openxmlformats.org/officeDocument/2006/relationships/image" Target="../media/image37.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3" Type="http://schemas.openxmlformats.org/officeDocument/2006/relationships/image" Target="../media/image38.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28.xml.rels><?xml version="1.0" encoding="UTF-8" standalone="yes"?>
<Relationships xmlns="http://schemas.openxmlformats.org/package/2006/relationships"><Relationship Id="rId3" Type="http://schemas.openxmlformats.org/officeDocument/2006/relationships/image" Target="../media/image39.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3" Type="http://schemas.openxmlformats.org/officeDocument/2006/relationships/image" Target="../media/image40.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image" Target="../media/image3.png" /><Relationship Id="rId1" Type="http://schemas.openxmlformats.org/officeDocument/2006/relationships/slideLayout" Target="../slideLayouts/slideLayout4.xml" /><Relationship Id="rId4" Type="http://schemas.openxmlformats.org/officeDocument/2006/relationships/image" Target="../media/image41.png" /></Relationships>
</file>

<file path=ppt/slides/_rels/slide34.xml.rels><?xml version="1.0" encoding="UTF-8" standalone="yes"?>
<Relationships xmlns="http://schemas.openxmlformats.org/package/2006/relationships"><Relationship Id="rId3" Type="http://schemas.openxmlformats.org/officeDocument/2006/relationships/image" Target="../media/image42.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43.jpeg" /></Relationships>
</file>

<file path=ppt/slides/_rels/slide35.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6.xml" /><Relationship Id="rId5" Type="http://schemas.openxmlformats.org/officeDocument/2006/relationships/image" Target="../media/image45.png" /><Relationship Id="rId4" Type="http://schemas.openxmlformats.org/officeDocument/2006/relationships/image" Target="../media/image44.jpeg" /></Relationships>
</file>

<file path=ppt/slides/_rels/slide36.xml.rels><?xml version="1.0" encoding="UTF-8" standalone="yes"?>
<Relationships xmlns="http://schemas.openxmlformats.org/package/2006/relationships"><Relationship Id="rId2" Type="http://schemas.openxmlformats.org/officeDocument/2006/relationships/image" Target="../media/image46.jpe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3" Type="http://schemas.openxmlformats.org/officeDocument/2006/relationships/image" Target="../media/image47.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38.xml.rels><?xml version="1.0" encoding="UTF-8" standalone="yes"?>
<Relationships xmlns="http://schemas.openxmlformats.org/package/2006/relationships"><Relationship Id="rId3" Type="http://schemas.openxmlformats.org/officeDocument/2006/relationships/image" Target="../media/image48.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49.jpe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3" Type="http://schemas.openxmlformats.org/officeDocument/2006/relationships/image" Target="../media/image50.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41.xml.rels><?xml version="1.0" encoding="UTF-8" standalone="yes"?>
<Relationships xmlns="http://schemas.openxmlformats.org/package/2006/relationships"><Relationship Id="rId3" Type="http://schemas.openxmlformats.org/officeDocument/2006/relationships/image" Target="../media/image51.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3" Type="http://schemas.openxmlformats.org/officeDocument/2006/relationships/image" Target="../media/image52.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43.xml.rels><?xml version="1.0" encoding="UTF-8" standalone="yes"?>
<Relationships xmlns="http://schemas.openxmlformats.org/package/2006/relationships"><Relationship Id="rId3" Type="http://schemas.openxmlformats.org/officeDocument/2006/relationships/image" Target="../media/image53.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54.jpeg"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 /><Relationship Id="rId2" Type="http://schemas.openxmlformats.org/officeDocument/2006/relationships/diagramData" Target="../diagrams/data4.xml" /><Relationship Id="rId1" Type="http://schemas.openxmlformats.org/officeDocument/2006/relationships/slideLayout" Target="../slideLayouts/slideLayout2.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46.xml.rels><?xml version="1.0" encoding="UTF-8" standalone="yes"?>
<Relationships xmlns="http://schemas.openxmlformats.org/package/2006/relationships"><Relationship Id="rId3" Type="http://schemas.openxmlformats.org/officeDocument/2006/relationships/image" Target="../media/image55.pn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8" Type="http://schemas.microsoft.com/office/2007/relationships/diagramDrawing" Target="../diagrams/drawing5.xml" /><Relationship Id="rId3" Type="http://schemas.openxmlformats.org/officeDocument/2006/relationships/image" Target="../media/image3.png" /><Relationship Id="rId7" Type="http://schemas.openxmlformats.org/officeDocument/2006/relationships/diagramColors" Target="../diagrams/colors5.xml" /><Relationship Id="rId2" Type="http://schemas.openxmlformats.org/officeDocument/2006/relationships/image" Target="../media/image1.jpeg" /><Relationship Id="rId1" Type="http://schemas.openxmlformats.org/officeDocument/2006/relationships/slideLayout" Target="../slideLayouts/slideLayout2.xml" /><Relationship Id="rId6" Type="http://schemas.openxmlformats.org/officeDocument/2006/relationships/diagramQuickStyle" Target="../diagrams/quickStyle5.xml" /><Relationship Id="rId5" Type="http://schemas.openxmlformats.org/officeDocument/2006/relationships/diagramLayout" Target="../diagrams/layout5.xml" /><Relationship Id="rId4" Type="http://schemas.openxmlformats.org/officeDocument/2006/relationships/diagramData" Target="../diagrams/data5.xml" /></Relationships>
</file>

<file path=ppt/slides/_rels/slide48.xml.rels><?xml version="1.0" encoding="UTF-8" standalone="yes"?>
<Relationships xmlns="http://schemas.openxmlformats.org/package/2006/relationships"><Relationship Id="rId2" Type="http://schemas.openxmlformats.org/officeDocument/2006/relationships/image" Target="../media/image56.jpeg" /><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3" Type="http://schemas.openxmlformats.org/officeDocument/2006/relationships/image" Target="../media/image57.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50.xml.rels><?xml version="1.0" encoding="UTF-8" standalone="yes"?>
<Relationships xmlns="http://schemas.openxmlformats.org/package/2006/relationships"><Relationship Id="rId3" Type="http://schemas.openxmlformats.org/officeDocument/2006/relationships/image" Target="../media/image58.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6.xml" /><Relationship Id="rId7" Type="http://schemas.microsoft.com/office/2007/relationships/diagramDrawing" Target="../diagrams/drawing6.xml" /><Relationship Id="rId2" Type="http://schemas.openxmlformats.org/officeDocument/2006/relationships/image" Target="../media/image1.jpeg" /><Relationship Id="rId1" Type="http://schemas.openxmlformats.org/officeDocument/2006/relationships/slideLayout" Target="../slideLayouts/slideLayout2.xml" /><Relationship Id="rId6" Type="http://schemas.openxmlformats.org/officeDocument/2006/relationships/diagramColors" Target="../diagrams/colors6.xml" /><Relationship Id="rId5" Type="http://schemas.openxmlformats.org/officeDocument/2006/relationships/diagramQuickStyle" Target="../diagrams/quickStyle6.xml" /><Relationship Id="rId4" Type="http://schemas.openxmlformats.org/officeDocument/2006/relationships/diagramLayout" Target="../diagrams/layout6.xml" /></Relationships>
</file>

<file path=ppt/slides/_rels/slide5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3" Type="http://schemas.openxmlformats.org/officeDocument/2006/relationships/image" Target="../media/image59.jpe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7.xml" /><Relationship Id="rId2" Type="http://schemas.openxmlformats.org/officeDocument/2006/relationships/diagramData" Target="../diagrams/data7.xml" /><Relationship Id="rId1" Type="http://schemas.openxmlformats.org/officeDocument/2006/relationships/slideLayout" Target="../slideLayouts/slideLayout2.xml" /><Relationship Id="rId6" Type="http://schemas.microsoft.com/office/2007/relationships/diagramDrawing" Target="../diagrams/drawing7.xml" /><Relationship Id="rId5" Type="http://schemas.openxmlformats.org/officeDocument/2006/relationships/diagramColors" Target="../diagrams/colors7.xml" /><Relationship Id="rId4" Type="http://schemas.openxmlformats.org/officeDocument/2006/relationships/diagramQuickStyle" Target="../diagrams/quickStyle7.xml" /></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8.xml" /><Relationship Id="rId2" Type="http://schemas.openxmlformats.org/officeDocument/2006/relationships/diagramData" Target="../diagrams/data8.xml" /><Relationship Id="rId1" Type="http://schemas.openxmlformats.org/officeDocument/2006/relationships/slideLayout" Target="../slideLayouts/slideLayout2.xml" /><Relationship Id="rId6" Type="http://schemas.microsoft.com/office/2007/relationships/diagramDrawing" Target="../diagrams/drawing8.xml" /><Relationship Id="rId5" Type="http://schemas.openxmlformats.org/officeDocument/2006/relationships/diagramColors" Target="../diagrams/colors8.xml" /><Relationship Id="rId4" Type="http://schemas.openxmlformats.org/officeDocument/2006/relationships/diagramQuickStyle" Target="../diagrams/quickStyle8.xml" /></Relationships>
</file>

<file path=ppt/slides/_rels/slide56.xml.rels><?xml version="1.0" encoding="UTF-8" standalone="yes"?>
<Relationships xmlns="http://schemas.openxmlformats.org/package/2006/relationships"><Relationship Id="rId3" Type="http://schemas.openxmlformats.org/officeDocument/2006/relationships/image" Target="../media/image65.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3" Type="http://schemas.openxmlformats.org/officeDocument/2006/relationships/image" Target="../media/image66.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3" Type="http://schemas.openxmlformats.org/officeDocument/2006/relationships/image" Target="../media/image67.pn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8.jpeg" /><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3" Type="http://schemas.openxmlformats.org/officeDocument/2006/relationships/image" Target="../media/image69.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2" Type="http://schemas.openxmlformats.org/officeDocument/2006/relationships/image" Target="../media/image70.jpeg" /><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8" Type="http://schemas.openxmlformats.org/officeDocument/2006/relationships/hyperlink" Target="https://doi.org/10.1289%2Fehp.0901852" TargetMode="External" /><Relationship Id="rId13" Type="http://schemas.openxmlformats.org/officeDocument/2006/relationships/hyperlink" Target="https://pubmed.ncbi.nlm.nih.gov/22394313" TargetMode="External" /><Relationship Id="rId18" Type="http://schemas.openxmlformats.org/officeDocument/2006/relationships/hyperlink" Target="https://doi.org/10.1542%2Fpeds.2007-1332" TargetMode="External" /><Relationship Id="rId26" Type="http://schemas.openxmlformats.org/officeDocument/2006/relationships/hyperlink" Target="https://www.fda.gov/downloads/AdvisoryCommittees/CommitteesMeetingMaterials/FoodAdvisoryCommittee/UCM248549.pdf" TargetMode="External" /><Relationship Id="rId3" Type="http://schemas.openxmlformats.org/officeDocument/2006/relationships/hyperlink" Target="https://doi.org/10.1176%2Fappi.ajp.2012.12070991" TargetMode="External" /><Relationship Id="rId21" Type="http://schemas.openxmlformats.org/officeDocument/2006/relationships/hyperlink" Target="https://pubmed.ncbi.nlm.nih.gov/22449218" TargetMode="External" /><Relationship Id="rId7" Type="http://schemas.openxmlformats.org/officeDocument/2006/relationships/hyperlink" Target="https://www.ncbi.nlm.nih.gov/pmc/articles/PMC3002184" TargetMode="External" /><Relationship Id="rId12" Type="http://schemas.openxmlformats.org/officeDocument/2006/relationships/hyperlink" Target="https://doi.org/10.3109%2F10408444.2012.658506" TargetMode="External" /><Relationship Id="rId17" Type="http://schemas.openxmlformats.org/officeDocument/2006/relationships/hyperlink" Target="https://pubmed.ncbi.nlm.nih.gov/9413793" TargetMode="External" /><Relationship Id="rId25" Type="http://schemas.openxmlformats.org/officeDocument/2006/relationships/hyperlink" Target="https://pubmed.ncbi.nlm.nih.gov/22232312" TargetMode="External" /><Relationship Id="rId2" Type="http://schemas.openxmlformats.org/officeDocument/2006/relationships/image" Target="../media/image1.jpeg" /><Relationship Id="rId16" Type="http://schemas.openxmlformats.org/officeDocument/2006/relationships/hyperlink" Target="https://doi.org/10.1111%2Fj.1469-7610.1997.tb01612.x" TargetMode="External" /><Relationship Id="rId20" Type="http://schemas.openxmlformats.org/officeDocument/2006/relationships/hyperlink" Target="https://doi.org/10.1586%2Fern.12.15" TargetMode="External" /><Relationship Id="rId29" Type="http://schemas.openxmlformats.org/officeDocument/2006/relationships/hyperlink" Target="https://pubmed.ncbi.nlm.nih.gov/25220094" TargetMode="External" /><Relationship Id="rId1" Type="http://schemas.openxmlformats.org/officeDocument/2006/relationships/slideLayout" Target="../slideLayouts/slideLayout2.xml" /><Relationship Id="rId6" Type="http://schemas.openxmlformats.org/officeDocument/2006/relationships/hyperlink" Target="https://pubmed.ncbi.nlm.nih.gov/21739408" TargetMode="External" /><Relationship Id="rId11" Type="http://schemas.openxmlformats.org/officeDocument/2006/relationships/hyperlink" Target="https://pubmed.ncbi.nlm.nih.gov/22458970" TargetMode="External" /><Relationship Id="rId24" Type="http://schemas.openxmlformats.org/officeDocument/2006/relationships/hyperlink" Target="https://doi.org/10.1542%2Fpeds.2011-2199" TargetMode="External" /><Relationship Id="rId5" Type="http://schemas.openxmlformats.org/officeDocument/2006/relationships/hyperlink" Target="https://doi.org/10.1055%2Fs-0031-1273360" TargetMode="External" /><Relationship Id="rId15" Type="http://schemas.openxmlformats.org/officeDocument/2006/relationships/hyperlink" Target="https://onlinelibrary.wiley.com/doi/10.1111/j.1469-7610.1997.tb01612.x" TargetMode="External" /><Relationship Id="rId23" Type="http://schemas.openxmlformats.org/officeDocument/2006/relationships/hyperlink" Target="http://pediatrics.aappublications.org/content/129/2/330.long" TargetMode="External" /><Relationship Id="rId28" Type="http://schemas.openxmlformats.org/officeDocument/2006/relationships/hyperlink" Target="https://doi.org/10.1016%2Fj.chc.2014.05.010" TargetMode="External" /><Relationship Id="rId10" Type="http://schemas.openxmlformats.org/officeDocument/2006/relationships/hyperlink" Target="https://doi.org/10.1111%2Fj.1651-2227.2012.02693.x" TargetMode="External" /><Relationship Id="rId19" Type="http://schemas.openxmlformats.org/officeDocument/2006/relationships/hyperlink" Target="https://pubmed.ncbi.nlm.nih.gov/18245408" TargetMode="External" /><Relationship Id="rId4" Type="http://schemas.openxmlformats.org/officeDocument/2006/relationships/hyperlink" Target="https://pubmed.ncbi.nlm.nih.gov/23360949" TargetMode="External" /><Relationship Id="rId9" Type="http://schemas.openxmlformats.org/officeDocument/2006/relationships/hyperlink" Target="https://pubmed.ncbi.nlm.nih.gov/20829149" TargetMode="External" /><Relationship Id="rId14" Type="http://schemas.openxmlformats.org/officeDocument/2006/relationships/hyperlink" Target="http://www.nimh.nih.gov/health/publications/attention-deficit-hyperactivity-disorder-easy-to-read/index.shtml" TargetMode="External" /><Relationship Id="rId22" Type="http://schemas.openxmlformats.org/officeDocument/2006/relationships/hyperlink" Target="https://en.wikipedia.org/wiki/Special:BookSources/978-0-674-03163-0" TargetMode="External" /><Relationship Id="rId27" Type="http://schemas.openxmlformats.org/officeDocument/2006/relationships/hyperlink" Target="https://www.ncbi.nlm.nih.gov/pmc/articles/PMC4322780" TargetMode="External" /></Relationships>
</file>

<file path=ppt/slides/_rels/slide67.xml.rels><?xml version="1.0" encoding="UTF-8" standalone="yes"?>
<Relationships xmlns="http://schemas.openxmlformats.org/package/2006/relationships"><Relationship Id="rId8" Type="http://schemas.openxmlformats.org/officeDocument/2006/relationships/hyperlink" Target="https://doi.org/10.1146%2Fannurev-clinpsy-050817-084917" TargetMode="External" /><Relationship Id="rId13" Type="http://schemas.openxmlformats.org/officeDocument/2006/relationships/hyperlink" Target="https://www.ncbi.nlm.nih.gov/pmc/articles/PMC7046577" TargetMode="External" /><Relationship Id="rId3" Type="http://schemas.openxmlformats.org/officeDocument/2006/relationships/hyperlink" Target="https://doi.org/10.1111%2Fj.1469-7610.2012.02611.x" TargetMode="External" /><Relationship Id="rId7" Type="http://schemas.openxmlformats.org/officeDocument/2006/relationships/hyperlink" Target="https://doi.org/10.1111%2Fjcpp.12124" TargetMode="External" /><Relationship Id="rId12" Type="http://schemas.openxmlformats.org/officeDocument/2006/relationships/hyperlink" Target="https://pubmed.ncbi.nlm.nih.gov/21432600" TargetMode="External" /><Relationship Id="rId2" Type="http://schemas.openxmlformats.org/officeDocument/2006/relationships/hyperlink" Target="https://doi.org/10.1007%2F978-1-4419-1397-5" TargetMode="External" /><Relationship Id="rId1" Type="http://schemas.openxmlformats.org/officeDocument/2006/relationships/slideLayout" Target="../slideLayouts/slideLayout2.xml" /><Relationship Id="rId6" Type="http://schemas.openxmlformats.org/officeDocument/2006/relationships/hyperlink" Target="https://doi.org/10.1038%2Fs41380-018-0070-0" TargetMode="External" /><Relationship Id="rId11" Type="http://schemas.openxmlformats.org/officeDocument/2006/relationships/hyperlink" Target="https://doi.org/10.1007%2Fs12402-010-0030-2" TargetMode="External" /><Relationship Id="rId5" Type="http://schemas.openxmlformats.org/officeDocument/2006/relationships/hyperlink" Target="https://doi.org/10.1073%2Fpnas.1611611114" TargetMode="External" /><Relationship Id="rId15" Type="http://schemas.openxmlformats.org/officeDocument/2006/relationships/hyperlink" Target="https://pubmed.ncbi.nlm.nih.gov/32108282" TargetMode="External" /><Relationship Id="rId10" Type="http://schemas.openxmlformats.org/officeDocument/2006/relationships/hyperlink" Target="https://www.ncbi.nlm.nih.gov/pmc/articles/PMC3280610" TargetMode="External" /><Relationship Id="rId4" Type="http://schemas.openxmlformats.org/officeDocument/2006/relationships/hyperlink" Target="https://doi.org/10.1037%2Fa0037318" TargetMode="External" /><Relationship Id="rId9" Type="http://schemas.openxmlformats.org/officeDocument/2006/relationships/hyperlink" Target="https://doi.org/10.1007%2Fs00406-011-0207-5" TargetMode="External" /><Relationship Id="rId14" Type="http://schemas.openxmlformats.org/officeDocument/2006/relationships/hyperlink" Target="https://doi.org/10.1007%2Fs11920-020-1141-x" TargetMode="Externa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BEA9AF1-EF35-4EC4-862B-93C14919B5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pic>
        <p:nvPicPr>
          <p:cNvPr id="6" name="Picture 5" descr="A blue and white banner with icons&#10;&#10;Description automatically generated">
            <a:extLst>
              <a:ext uri="{FF2B5EF4-FFF2-40B4-BE49-F238E27FC236}">
                <a16:creationId xmlns:a16="http://schemas.microsoft.com/office/drawing/2014/main" id="{CD6E53A4-FC68-DB86-DF8B-2153EA2BFEDF}"/>
              </a:ext>
            </a:extLst>
          </p:cNvPr>
          <p:cNvPicPr>
            <a:picLocks noChangeAspect="1"/>
          </p:cNvPicPr>
          <p:nvPr/>
        </p:nvPicPr>
        <p:blipFill rotWithShape="1">
          <a:blip r:embed="rId4"/>
          <a:srcRect t="7712" r="1" b="8675"/>
          <a:stretch/>
        </p:blipFill>
        <p:spPr>
          <a:xfrm>
            <a:off x="516466" y="10"/>
            <a:ext cx="11159068" cy="6857990"/>
          </a:xfrm>
          <a:custGeom>
            <a:avLst/>
            <a:gdLst/>
            <a:ahLst/>
            <a:cxnLst/>
            <a:rect l="l" t="t" r="r" b="b"/>
            <a:pathLst>
              <a:path w="11159068" h="6858000">
                <a:moveTo>
                  <a:pt x="1192024" y="0"/>
                </a:moveTo>
                <a:cubicBezTo>
                  <a:pt x="1192024" y="0"/>
                  <a:pt x="1192024" y="0"/>
                  <a:pt x="9967044" y="0"/>
                </a:cubicBezTo>
                <a:cubicBezTo>
                  <a:pt x="10713854" y="942975"/>
                  <a:pt x="11159068" y="2138363"/>
                  <a:pt x="11159068" y="3433763"/>
                </a:cubicBezTo>
                <a:cubicBezTo>
                  <a:pt x="11159068" y="4724400"/>
                  <a:pt x="10718641" y="5915025"/>
                  <a:pt x="9971831" y="6858000"/>
                </a:cubicBezTo>
                <a:cubicBezTo>
                  <a:pt x="9971831" y="6858000"/>
                  <a:pt x="9971831" y="6858000"/>
                  <a:pt x="1187237" y="6858000"/>
                </a:cubicBezTo>
                <a:cubicBezTo>
                  <a:pt x="440427" y="5915025"/>
                  <a:pt x="0" y="4724400"/>
                  <a:pt x="0" y="3433763"/>
                </a:cubicBezTo>
                <a:cubicBezTo>
                  <a:pt x="0" y="2138363"/>
                  <a:pt x="445214" y="942975"/>
                  <a:pt x="1192024" y="0"/>
                </a:cubicBezTo>
                <a:close/>
              </a:path>
            </a:pathLst>
          </a:cu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707744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635B3-9036-84D2-1E54-6CC6885C4BF8}"/>
              </a:ext>
            </a:extLst>
          </p:cNvPr>
          <p:cNvSpPr>
            <a:spLocks noGrp="1"/>
          </p:cNvSpPr>
          <p:nvPr>
            <p:ph type="title"/>
          </p:nvPr>
        </p:nvSpPr>
        <p:spPr>
          <a:xfrm>
            <a:off x="865718" y="1085850"/>
            <a:ext cx="10131425" cy="1456267"/>
          </a:xfrm>
        </p:spPr>
        <p:txBody>
          <a:bodyPr>
            <a:normAutofit/>
          </a:bodyPr>
          <a:lstStyle/>
          <a:p>
            <a:pPr algn="ctr"/>
            <a:r>
              <a:rPr lang="pl-PL" sz="4400" b="1">
                <a:solidFill>
                  <a:schemeClr val="bg2">
                    <a:lumMod val="20000"/>
                    <a:lumOff val="80000"/>
                  </a:schemeClr>
                </a:solidFill>
              </a:rPr>
              <a:t>Rozkład jazdy</a:t>
            </a:r>
            <a:br>
              <a:rPr lang="en-US"/>
            </a:br>
            <a:r>
              <a:rPr lang="en-US"/>
              <a:t> </a:t>
            </a:r>
            <a:endParaRPr lang="pl-PL"/>
          </a:p>
        </p:txBody>
      </p:sp>
      <p:graphicFrame>
        <p:nvGraphicFramePr>
          <p:cNvPr id="9" name="Content Placeholder 2">
            <a:extLst>
              <a:ext uri="{FF2B5EF4-FFF2-40B4-BE49-F238E27FC236}">
                <a16:creationId xmlns:a16="http://schemas.microsoft.com/office/drawing/2014/main" id="{14323F76-96BA-FF07-B875-A13323CA81DE}"/>
              </a:ext>
            </a:extLst>
          </p:cNvPr>
          <p:cNvGraphicFramePr>
            <a:graphicFrameLocks noGrp="1"/>
          </p:cNvGraphicFramePr>
          <p:nvPr>
            <p:ph idx="1"/>
            <p:extLst>
              <p:ext uri="{D42A27DB-BD31-4B8C-83A1-F6EECF244321}">
                <p14:modId xmlns:p14="http://schemas.microsoft.com/office/powerpoint/2010/main" val="76615689"/>
              </p:ext>
            </p:extLst>
          </p:nvPr>
        </p:nvGraphicFramePr>
        <p:xfrm>
          <a:off x="685800" y="2406400"/>
          <a:ext cx="10500134" cy="3384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1538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az 3" descr="ADHD - przyczyny, objawy, leczenie | Avigon">
            <a:extLst>
              <a:ext uri="{FF2B5EF4-FFF2-40B4-BE49-F238E27FC236}">
                <a16:creationId xmlns:a16="http://schemas.microsoft.com/office/drawing/2014/main" id="{B6B2252D-3E0C-7E18-B078-0DCCF6B70598}"/>
              </a:ext>
            </a:extLst>
          </p:cNvPr>
          <p:cNvPicPr>
            <a:picLocks noChangeAspect="1"/>
          </p:cNvPicPr>
          <p:nvPr/>
        </p:nvPicPr>
        <p:blipFill rotWithShape="1">
          <a:blip r:embed="rId2">
            <a:alphaModFix amt="25000"/>
          </a:blip>
          <a:srcRect l="5333"/>
          <a:stretch/>
        </p:blipFill>
        <p:spPr>
          <a:xfrm>
            <a:off x="20" y="10"/>
            <a:ext cx="12191980" cy="6857990"/>
          </a:xfrm>
          <a:prstGeom prst="rect">
            <a:avLst/>
          </a:prstGeom>
        </p:spPr>
      </p:pic>
      <p:sp>
        <p:nvSpPr>
          <p:cNvPr id="2" name="Title 1">
            <a:extLst>
              <a:ext uri="{FF2B5EF4-FFF2-40B4-BE49-F238E27FC236}">
                <a16:creationId xmlns:a16="http://schemas.microsoft.com/office/drawing/2014/main" id="{00BB6CD3-69C5-C1B0-9AE7-8595BC433701}"/>
              </a:ext>
            </a:extLst>
          </p:cNvPr>
          <p:cNvSpPr>
            <a:spLocks noGrp="1"/>
          </p:cNvSpPr>
          <p:nvPr>
            <p:ph type="title"/>
          </p:nvPr>
        </p:nvSpPr>
        <p:spPr/>
        <p:txBody>
          <a:bodyPr>
            <a:normAutofit fontScale="90000"/>
          </a:bodyPr>
          <a:lstStyle/>
          <a:p>
            <a:pPr algn="ctr"/>
            <a:r>
              <a:rPr lang="en-US" sz="5400" b="1">
                <a:solidFill>
                  <a:schemeClr val="tx1">
                    <a:lumMod val="85000"/>
                  </a:schemeClr>
                </a:solidFill>
                <a:ea typeface="+mj-lt"/>
                <a:cs typeface="+mj-lt"/>
              </a:rPr>
              <a:t>ADHD</a:t>
            </a:r>
            <a:br>
              <a:rPr lang="en-US" b="1">
                <a:ea typeface="+mj-lt"/>
                <a:cs typeface="+mj-lt"/>
              </a:rPr>
            </a:br>
            <a:r>
              <a:rPr lang="en-US" b="1">
                <a:ea typeface="+mj-lt"/>
                <a:cs typeface="+mj-lt"/>
              </a:rPr>
              <a:t> </a:t>
            </a:r>
            <a:endParaRPr lang="pl-PL"/>
          </a:p>
        </p:txBody>
      </p:sp>
      <p:sp>
        <p:nvSpPr>
          <p:cNvPr id="3" name="Content Placeholder 2">
            <a:extLst>
              <a:ext uri="{FF2B5EF4-FFF2-40B4-BE49-F238E27FC236}">
                <a16:creationId xmlns:a16="http://schemas.microsoft.com/office/drawing/2014/main" id="{2781273A-678C-F8B7-4ECA-37FE5EAA7C6E}"/>
              </a:ext>
            </a:extLst>
          </p:cNvPr>
          <p:cNvSpPr>
            <a:spLocks noGrp="1"/>
          </p:cNvSpPr>
          <p:nvPr>
            <p:ph idx="1"/>
          </p:nvPr>
        </p:nvSpPr>
        <p:spPr>
          <a:xfrm>
            <a:off x="802218" y="2216151"/>
            <a:ext cx="10131425" cy="3649133"/>
          </a:xfrm>
        </p:spPr>
        <p:txBody>
          <a:bodyPr vert="horz" lIns="91440" tIns="45720" rIns="91440" bIns="45720" rtlCol="0">
            <a:normAutofit fontScale="92500" lnSpcReduction="20000"/>
          </a:bodyPr>
          <a:lstStyle/>
          <a:p>
            <a:pPr marL="0" indent="0" algn="ctr">
              <a:buNone/>
            </a:pPr>
            <a:r>
              <a:rPr lang="en-US" sz="2400" b="1" noProof="1">
                <a:solidFill>
                  <a:schemeClr val="tx1">
                    <a:lumMod val="85000"/>
                  </a:schemeClr>
                </a:solidFill>
              </a:rPr>
              <a:t>Czym</a:t>
            </a:r>
            <a:r>
              <a:rPr lang="en-US" sz="2400" b="1">
                <a:solidFill>
                  <a:schemeClr val="tx1">
                    <a:lumMod val="85000"/>
                  </a:schemeClr>
                </a:solidFill>
              </a:rPr>
              <a:t> jest ADHD?</a:t>
            </a:r>
            <a:endParaRPr lang="en-US" sz="2400" b="1">
              <a:solidFill>
                <a:schemeClr val="tx1">
                  <a:lumMod val="85000"/>
                </a:schemeClr>
              </a:solidFill>
              <a:cs typeface="Calibri"/>
            </a:endParaRPr>
          </a:p>
          <a:p>
            <a:pPr marL="0" indent="0" algn="ctr">
              <a:buNone/>
            </a:pPr>
            <a:endParaRPr lang="en-US" sz="2400" b="1">
              <a:solidFill>
                <a:schemeClr val="tx1">
                  <a:lumMod val="85000"/>
                </a:schemeClr>
              </a:solidFill>
              <a:ea typeface="+mn-lt"/>
              <a:cs typeface="+mn-lt"/>
            </a:endParaRPr>
          </a:p>
          <a:p>
            <a:pPr>
              <a:buClr>
                <a:srgbClr val="FFFFFF"/>
              </a:buClr>
              <a:buFont typeface="Courier New"/>
              <a:buChar char="o"/>
            </a:pPr>
            <a:r>
              <a:rPr lang="pl-PL" sz="2000" noProof="1">
                <a:ea typeface="+mn-lt"/>
                <a:cs typeface="+mn-lt"/>
              </a:rPr>
              <a:t>ADHD (Zaburzenie Nadpobudliwości Psychoruchowej z Deficytem Uwagi) jest rozpoznawane jako zaburzenie neurorozwojowe.</a:t>
            </a:r>
            <a:endParaRPr lang="pl-PL" sz="2000" noProof="1">
              <a:cs typeface="Calibri"/>
            </a:endParaRPr>
          </a:p>
          <a:p>
            <a:pPr marL="0" indent="0">
              <a:buClr>
                <a:srgbClr val="FFFFFF"/>
              </a:buClr>
              <a:buNone/>
            </a:pPr>
            <a:endParaRPr lang="pl-PL" sz="2000" noProof="1">
              <a:ea typeface="+mn-lt"/>
              <a:cs typeface="+mn-lt"/>
            </a:endParaRPr>
          </a:p>
          <a:p>
            <a:pPr>
              <a:buClr>
                <a:srgbClr val="FFFFFF"/>
              </a:buClr>
              <a:buFont typeface="Courier New"/>
              <a:buChar char="o"/>
            </a:pPr>
            <a:r>
              <a:rPr lang="pl-PL" sz="2000" b="1" noProof="1">
                <a:ea typeface="+mn-lt"/>
                <a:cs typeface="+mn-lt"/>
              </a:rPr>
              <a:t>Różnorodność objawów:</a:t>
            </a:r>
            <a:r>
              <a:rPr lang="pl-PL" sz="2000" noProof="1">
                <a:ea typeface="+mn-lt"/>
                <a:cs typeface="+mn-lt"/>
              </a:rPr>
              <a:t> Objawy ADHD mogą różnić się między osobami, w zależności od indywidualnych cech i warunków.</a:t>
            </a:r>
            <a:endParaRPr lang="pl-PL" sz="2000" noProof="1">
              <a:cs typeface="Calibri"/>
            </a:endParaRPr>
          </a:p>
          <a:p>
            <a:pPr marL="0" indent="0">
              <a:buClr>
                <a:srgbClr val="FFFFFF"/>
              </a:buClr>
              <a:buNone/>
            </a:pPr>
            <a:endParaRPr lang="pl-PL" sz="2000" noProof="1">
              <a:ea typeface="+mn-lt"/>
              <a:cs typeface="+mn-lt"/>
            </a:endParaRPr>
          </a:p>
          <a:p>
            <a:pPr>
              <a:buClr>
                <a:srgbClr val="FFFFFF"/>
              </a:buClr>
              <a:buFont typeface="Courier New"/>
              <a:buChar char="o"/>
            </a:pPr>
            <a:r>
              <a:rPr lang="pl-PL" sz="2000" b="1" noProof="1">
                <a:ea typeface="+mn-lt"/>
                <a:cs typeface="+mn-lt"/>
              </a:rPr>
              <a:t>Trzy podtypy ADHD:</a:t>
            </a:r>
            <a:r>
              <a:rPr lang="pl-PL" sz="2000" noProof="1">
                <a:ea typeface="+mn-lt"/>
                <a:cs typeface="+mn-lt"/>
              </a:rPr>
              <a:t> Podtyp z przewagą braku uwagi, podtyp z przewagą nadpobudliwości ruchowej i impulsywności oraz podtyp mieszany.</a:t>
            </a:r>
            <a:endParaRPr lang="pl-PL" sz="2000" noProof="1">
              <a:cs typeface="Calibri"/>
            </a:endParaRPr>
          </a:p>
          <a:p>
            <a:pPr marL="269875" indent="-269875">
              <a:buClr>
                <a:srgbClr val="FFFFFF"/>
              </a:buClr>
              <a:buFont typeface="Courier New"/>
              <a:buChar char="o"/>
            </a:pPr>
            <a:endParaRPr lang="en-US">
              <a:cs typeface="Calibri"/>
            </a:endParaRPr>
          </a:p>
          <a:p>
            <a:pPr marL="269875" indent="-269875">
              <a:buFont typeface="Courier New"/>
              <a:buChar char="o"/>
            </a:pPr>
            <a:endParaRPr lang="en-US">
              <a:cs typeface="Calibri"/>
            </a:endParaRPr>
          </a:p>
        </p:txBody>
      </p:sp>
    </p:spTree>
    <p:extLst>
      <p:ext uri="{BB962C8B-B14F-4D97-AF65-F5344CB8AC3E}">
        <p14:creationId xmlns:p14="http://schemas.microsoft.com/office/powerpoint/2010/main" val="2972897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D75C116E-2D9C-59BC-6FEB-DD12B347A7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AEFEFB-F6E9-99CD-E290-A80A3EE5966C}"/>
              </a:ext>
            </a:extLst>
          </p:cNvPr>
          <p:cNvSpPr>
            <a:spLocks noGrp="1"/>
          </p:cNvSpPr>
          <p:nvPr>
            <p:ph type="title"/>
          </p:nvPr>
        </p:nvSpPr>
        <p:spPr>
          <a:xfrm>
            <a:off x="260555" y="808055"/>
            <a:ext cx="4900978" cy="1453363"/>
          </a:xfrm>
        </p:spPr>
        <p:txBody>
          <a:bodyPr>
            <a:normAutofit/>
          </a:bodyPr>
          <a:lstStyle/>
          <a:p>
            <a:pPr algn="ctr">
              <a:lnSpc>
                <a:spcPct val="90000"/>
              </a:lnSpc>
            </a:pPr>
            <a:r>
              <a:rPr lang="pl-PL" sz="3200" b="1">
                <a:solidFill>
                  <a:schemeClr val="tx1">
                    <a:lumMod val="85000"/>
                  </a:schemeClr>
                </a:solidFill>
                <a:ea typeface="+mj-lt"/>
                <a:cs typeface="+mj-lt"/>
              </a:rPr>
              <a:t>Charakterystyka I wpływ na życie</a:t>
            </a:r>
            <a:br>
              <a:rPr lang="en-US" sz="3300" b="1">
                <a:ea typeface="+mj-lt"/>
                <a:cs typeface="+mj-lt"/>
              </a:rPr>
            </a:br>
            <a:r>
              <a:rPr lang="en-US" sz="3300" b="1">
                <a:ea typeface="+mj-lt"/>
                <a:cs typeface="+mj-lt"/>
              </a:rPr>
              <a:t> </a:t>
            </a:r>
            <a:endParaRPr lang="pl-PL" sz="3300">
              <a:cs typeface="Calibri Light" panose="020F0302020204030204"/>
            </a:endParaRPr>
          </a:p>
        </p:txBody>
      </p:sp>
      <p:sp>
        <p:nvSpPr>
          <p:cNvPr id="3" name="Content Placeholder 2">
            <a:extLst>
              <a:ext uri="{FF2B5EF4-FFF2-40B4-BE49-F238E27FC236}">
                <a16:creationId xmlns:a16="http://schemas.microsoft.com/office/drawing/2014/main" id="{C154F45F-59B2-2D3C-6ACB-FAF0FD03580A}"/>
              </a:ext>
            </a:extLst>
          </p:cNvPr>
          <p:cNvSpPr>
            <a:spLocks noGrp="1"/>
          </p:cNvSpPr>
          <p:nvPr>
            <p:ph idx="1"/>
          </p:nvPr>
        </p:nvSpPr>
        <p:spPr>
          <a:xfrm>
            <a:off x="262428" y="2102670"/>
            <a:ext cx="4849602" cy="3637935"/>
          </a:xfrm>
        </p:spPr>
        <p:txBody>
          <a:bodyPr vert="horz" lIns="91440" tIns="45720" rIns="91440" bIns="45720" rtlCol="0">
            <a:normAutofit/>
          </a:bodyPr>
          <a:lstStyle/>
          <a:p>
            <a:pPr>
              <a:buClr>
                <a:srgbClr val="FFFFFF"/>
              </a:buClr>
              <a:buFont typeface="Courier New"/>
              <a:buChar char="o"/>
            </a:pPr>
            <a:r>
              <a:rPr lang="pl-PL" sz="2000">
                <a:ea typeface="+mn-lt"/>
                <a:cs typeface="+mn-lt"/>
              </a:rPr>
              <a:t>Charakteryzuje się trudnościami z funkcjonowaniem wykonawczym, które wpływają na zdolność do koncentracji, kontrolę nad impulsami i aktywnością, a także na regulację emocjonalną.</a:t>
            </a:r>
            <a:endParaRPr lang="pl-PL" sz="2000">
              <a:cs typeface="Calibri"/>
            </a:endParaRPr>
          </a:p>
          <a:p>
            <a:pPr marL="0" indent="0">
              <a:buClr>
                <a:srgbClr val="FFFFFF"/>
              </a:buClr>
              <a:buNone/>
            </a:pPr>
            <a:endParaRPr lang="pl-PL" sz="2000">
              <a:ea typeface="+mn-lt"/>
              <a:cs typeface="+mn-lt"/>
            </a:endParaRPr>
          </a:p>
          <a:p>
            <a:pPr>
              <a:buClr>
                <a:srgbClr val="FFFFFF"/>
              </a:buClr>
              <a:buFont typeface="Courier New"/>
              <a:buChar char="o"/>
            </a:pPr>
            <a:r>
              <a:rPr lang="pl-PL" sz="2000">
                <a:ea typeface="+mn-lt"/>
                <a:cs typeface="+mn-lt"/>
              </a:rPr>
              <a:t>Objawy ADHD są na tyle intensywne, że mogą znacząco zakłócać codzienne funkcjonowanie w różnych kontekstach, takich jak szkoła, praca czy życie rodzinne.</a:t>
            </a:r>
            <a:endParaRPr lang="pl-PL" sz="2000">
              <a:cs typeface="Calibri"/>
            </a:endParaRPr>
          </a:p>
        </p:txBody>
      </p:sp>
      <p:pic>
        <p:nvPicPr>
          <p:cNvPr id="4" name="Obraz 3" descr="ADHD u dzieci | leczenie, diagnostyka - Centrum Alma">
            <a:extLst>
              <a:ext uri="{FF2B5EF4-FFF2-40B4-BE49-F238E27FC236}">
                <a16:creationId xmlns:a16="http://schemas.microsoft.com/office/drawing/2014/main" id="{1AB0AD5B-524B-9E09-3F6E-5F14AF223D83}"/>
              </a:ext>
            </a:extLst>
          </p:cNvPr>
          <p:cNvPicPr>
            <a:picLocks noChangeAspect="1"/>
          </p:cNvPicPr>
          <p:nvPr/>
        </p:nvPicPr>
        <p:blipFill>
          <a:blip r:embed="rId3"/>
          <a:stretch>
            <a:fillRect/>
          </a:stretch>
        </p:blipFill>
        <p:spPr>
          <a:xfrm>
            <a:off x="5596669" y="1504820"/>
            <a:ext cx="6095593" cy="3855462"/>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789627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DAE41-0C03-E575-2CE6-69F534775D3B}"/>
              </a:ext>
            </a:extLst>
          </p:cNvPr>
          <p:cNvSpPr>
            <a:spLocks noGrp="1"/>
          </p:cNvSpPr>
          <p:nvPr>
            <p:ph type="title"/>
          </p:nvPr>
        </p:nvSpPr>
        <p:spPr>
          <a:xfrm>
            <a:off x="685801" y="493986"/>
            <a:ext cx="10131425" cy="1456267"/>
          </a:xfrm>
        </p:spPr>
        <p:txBody>
          <a:bodyPr/>
          <a:lstStyle/>
          <a:p>
            <a:pPr algn="ctr"/>
            <a:r>
              <a:rPr lang="en-US" sz="4000" b="1" noProof="1">
                <a:solidFill>
                  <a:schemeClr val="tx1">
                    <a:lumMod val="85000"/>
                  </a:schemeClr>
                </a:solidFill>
                <a:latin typeface="Arial"/>
                <a:cs typeface="Arial"/>
              </a:rPr>
              <a:t>Objawy i symptomy</a:t>
            </a:r>
          </a:p>
        </p:txBody>
      </p:sp>
      <p:graphicFrame>
        <p:nvGraphicFramePr>
          <p:cNvPr id="6" name="Content Placeholder 2">
            <a:extLst>
              <a:ext uri="{FF2B5EF4-FFF2-40B4-BE49-F238E27FC236}">
                <a16:creationId xmlns:a16="http://schemas.microsoft.com/office/drawing/2014/main" id="{64099573-9436-8C1E-CCA6-C1F720897B1A}"/>
              </a:ext>
            </a:extLst>
          </p:cNvPr>
          <p:cNvGraphicFramePr>
            <a:graphicFrameLocks noGrp="1"/>
          </p:cNvGraphicFramePr>
          <p:nvPr>
            <p:ph idx="1"/>
            <p:extLst>
              <p:ext uri="{D42A27DB-BD31-4B8C-83A1-F6EECF244321}">
                <p14:modId xmlns:p14="http://schemas.microsoft.com/office/powerpoint/2010/main" val="3228517403"/>
              </p:ext>
            </p:extLst>
          </p:nvPr>
        </p:nvGraphicFramePr>
        <p:xfrm>
          <a:off x="548218" y="1545970"/>
          <a:ext cx="11549591" cy="5109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1073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BE096362-86E7-6260-C042-4B43E91D876C}"/>
            </a:ext>
          </a:extLst>
        </p:cNvPr>
        <p:cNvGrpSpPr/>
        <p:nvPr/>
      </p:nvGrpSpPr>
      <p:grpSpPr>
        <a:xfrm>
          <a:off x="0" y="0"/>
          <a:ext cx="0" cy="0"/>
          <a:chOff x="0" y="0"/>
          <a:chExt cx="0" cy="0"/>
        </a:xfrm>
      </p:grpSpPr>
      <p:pic>
        <p:nvPicPr>
          <p:cNvPr id="4" name="Obraz 3" descr="ADHD u dzieci – przyczyny, objawy, leczenie zespołu nadpobudliwości">
            <a:extLst>
              <a:ext uri="{FF2B5EF4-FFF2-40B4-BE49-F238E27FC236}">
                <a16:creationId xmlns:a16="http://schemas.microsoft.com/office/drawing/2014/main" id="{E016F996-1BE5-C131-DE3C-EB9EB924FE21}"/>
              </a:ext>
            </a:extLst>
          </p:cNvPr>
          <p:cNvPicPr>
            <a:picLocks noChangeAspect="1"/>
          </p:cNvPicPr>
          <p:nvPr/>
        </p:nvPicPr>
        <p:blipFill rotWithShape="1">
          <a:blip r:embed="rId3"/>
          <a:srcRect l="21795" r="3983"/>
          <a:stretch/>
        </p:blipFill>
        <p:spPr>
          <a:xfrm>
            <a:off x="20" y="10"/>
            <a:ext cx="12191980" cy="6857990"/>
          </a:xfrm>
          <a:prstGeom prst="rect">
            <a:avLst/>
          </a:prstGeom>
        </p:spPr>
      </p:pic>
      <p:pic>
        <p:nvPicPr>
          <p:cNvPr id="6" name="Picture 8">
            <a:extLst>
              <a:ext uri="{FF2B5EF4-FFF2-40B4-BE49-F238E27FC236}">
                <a16:creationId xmlns:a16="http://schemas.microsoft.com/office/drawing/2014/main" id="{C63E20F8-074D-4B3B-AE66-7BBD6F1CB7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 name="Rectangle 10">
            <a:extLst>
              <a:ext uri="{FF2B5EF4-FFF2-40B4-BE49-F238E27FC236}">
                <a16:creationId xmlns:a16="http://schemas.microsoft.com/office/drawing/2014/main" id="{168A5C37-E0A9-462D-BC65-C14D9025F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962026" y="607814"/>
            <a:ext cx="10264775" cy="5640586"/>
          </a:xfrm>
          <a:prstGeom prst="rect">
            <a:avLst/>
          </a:prstGeom>
          <a:solidFill>
            <a:schemeClr val="bg1">
              <a:alpha val="7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white"/>
              </a:buClr>
              <a:buSzPct val="100000"/>
              <a:buFont typeface="Arial"/>
              <a:buNone/>
              <a:tabLst/>
              <a:defRPr/>
            </a:pPr>
            <a:endParaRPr kumimoji="0" lang="en-US" sz="1600" b="0" i="0" u="none" strike="noStrike" kern="1200" cap="all"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13BEE4D-22D9-30FE-2E7B-6184A07B9B1C}"/>
              </a:ext>
            </a:extLst>
          </p:cNvPr>
          <p:cNvSpPr>
            <a:spLocks noGrp="1"/>
          </p:cNvSpPr>
          <p:nvPr>
            <p:ph type="title"/>
          </p:nvPr>
        </p:nvSpPr>
        <p:spPr>
          <a:xfrm>
            <a:off x="1380067" y="787400"/>
            <a:ext cx="9437159" cy="1278467"/>
          </a:xfrm>
        </p:spPr>
        <p:txBody>
          <a:bodyPr>
            <a:normAutofit/>
          </a:bodyPr>
          <a:lstStyle/>
          <a:p>
            <a:pPr algn="ctr"/>
            <a:r>
              <a:rPr lang="pl-PL" b="1">
                <a:latin typeface="Calibri"/>
                <a:cs typeface="Calibri"/>
              </a:rPr>
              <a:t>dodatkowe symptomy </a:t>
            </a:r>
            <a:r>
              <a:rPr lang="pl-PL" b="1" noProof="1">
                <a:latin typeface="Calibri"/>
                <a:cs typeface="Calibri"/>
              </a:rPr>
              <a:t>adhd</a:t>
            </a:r>
          </a:p>
        </p:txBody>
      </p:sp>
      <p:sp>
        <p:nvSpPr>
          <p:cNvPr id="3" name="Content Placeholder 2">
            <a:extLst>
              <a:ext uri="{FF2B5EF4-FFF2-40B4-BE49-F238E27FC236}">
                <a16:creationId xmlns:a16="http://schemas.microsoft.com/office/drawing/2014/main" id="{6A965A30-BF5F-8E87-6649-A6BD90FF6136}"/>
              </a:ext>
            </a:extLst>
          </p:cNvPr>
          <p:cNvSpPr>
            <a:spLocks noGrp="1"/>
          </p:cNvSpPr>
          <p:nvPr>
            <p:ph idx="1"/>
          </p:nvPr>
        </p:nvSpPr>
        <p:spPr>
          <a:xfrm>
            <a:off x="1380067" y="2142067"/>
            <a:ext cx="9437159" cy="3725333"/>
          </a:xfrm>
        </p:spPr>
        <p:txBody>
          <a:bodyPr vert="horz" lIns="91440" tIns="45720" rIns="91440" bIns="45720" rtlCol="0">
            <a:normAutofit/>
          </a:bodyPr>
          <a:lstStyle/>
          <a:p>
            <a:pPr>
              <a:lnSpc>
                <a:spcPct val="90000"/>
              </a:lnSpc>
              <a:buClr>
                <a:srgbClr val="FFFFFF"/>
              </a:buClr>
              <a:buFont typeface="Courier New"/>
              <a:buChar char="o"/>
            </a:pPr>
            <a:r>
              <a:rPr lang="pl-PL" b="1">
                <a:ea typeface="+mn-lt"/>
                <a:cs typeface="+mn-lt"/>
              </a:rPr>
              <a:t>DYSREGULACJA EMOCJONALNA</a:t>
            </a:r>
            <a:r>
              <a:rPr lang="pl-PL" b="1" i="0">
                <a:effectLst/>
                <a:ea typeface="+mn-lt"/>
                <a:cs typeface="+mn-lt"/>
              </a:rPr>
              <a:t>:</a:t>
            </a:r>
            <a:r>
              <a:rPr lang="pl-PL" i="0">
                <a:effectLst/>
                <a:ea typeface="+mn-lt"/>
                <a:cs typeface="+mn-lt"/>
              </a:rPr>
              <a:t> </a:t>
            </a:r>
            <a:r>
              <a:rPr lang="pl-PL">
                <a:ea typeface="+mn-lt"/>
                <a:cs typeface="+mn-lt"/>
              </a:rPr>
              <a:t>Gwałtowne zmiany nastroju</a:t>
            </a:r>
            <a:r>
              <a:rPr lang="pl-PL" i="0">
                <a:effectLst/>
                <a:ea typeface="+mn-lt"/>
                <a:cs typeface="+mn-lt"/>
              </a:rPr>
              <a:t>, </a:t>
            </a:r>
            <a:r>
              <a:rPr lang="pl-PL">
                <a:ea typeface="+mn-lt"/>
                <a:cs typeface="+mn-lt"/>
              </a:rPr>
              <a:t>łatwość frustracji</a:t>
            </a:r>
            <a:r>
              <a:rPr lang="pl-PL" i="0">
                <a:effectLst/>
                <a:ea typeface="+mn-lt"/>
                <a:cs typeface="+mn-lt"/>
              </a:rPr>
              <a:t>, </a:t>
            </a:r>
            <a:r>
              <a:rPr lang="pl-PL">
                <a:ea typeface="+mn-lt"/>
                <a:cs typeface="+mn-lt"/>
              </a:rPr>
              <a:t>trudności w kontrolowaniu emocji.</a:t>
            </a:r>
            <a:endParaRPr lang="pl-PL">
              <a:cs typeface="Calibri"/>
            </a:endParaRPr>
          </a:p>
          <a:p>
            <a:pPr marL="0" indent="0">
              <a:lnSpc>
                <a:spcPct val="90000"/>
              </a:lnSpc>
              <a:buClr>
                <a:srgbClr val="FFFFFF"/>
              </a:buClr>
              <a:buNone/>
            </a:pPr>
            <a:endParaRPr lang="pl-PL">
              <a:ea typeface="+mn-lt"/>
              <a:cs typeface="+mn-lt"/>
            </a:endParaRPr>
          </a:p>
          <a:p>
            <a:pPr marL="342900" indent="-342900">
              <a:lnSpc>
                <a:spcPct val="90000"/>
              </a:lnSpc>
              <a:buClr>
                <a:srgbClr val="FFFFFF"/>
              </a:buClr>
              <a:buFont typeface="Courier New"/>
              <a:buChar char="o"/>
            </a:pPr>
            <a:r>
              <a:rPr lang="pl-PL" b="1">
                <a:ea typeface="+mn-lt"/>
                <a:cs typeface="+mn-lt"/>
              </a:rPr>
              <a:t>NADMIERNE SKUPIENIE (HIPERFOCUS):</a:t>
            </a:r>
            <a:r>
              <a:rPr lang="pl-PL">
                <a:ea typeface="+mn-lt"/>
                <a:cs typeface="+mn-lt"/>
              </a:rPr>
              <a:t> Głębokie skupienie na interesujących zadaniach</a:t>
            </a:r>
            <a:r>
              <a:rPr lang="pl-PL" i="0">
                <a:effectLst/>
                <a:ea typeface="+mn-lt"/>
                <a:cs typeface="+mn-lt"/>
              </a:rPr>
              <a:t>, </a:t>
            </a:r>
            <a:r>
              <a:rPr lang="pl-PL">
                <a:ea typeface="+mn-lt"/>
                <a:cs typeface="+mn-lt"/>
              </a:rPr>
              <a:t>często kosztem innych obowiązków.</a:t>
            </a:r>
            <a:endParaRPr lang="pl-PL">
              <a:cs typeface="Calibri"/>
            </a:endParaRPr>
          </a:p>
          <a:p>
            <a:pPr marL="0" indent="0">
              <a:lnSpc>
                <a:spcPct val="90000"/>
              </a:lnSpc>
              <a:buClr>
                <a:srgbClr val="FFFFFF"/>
              </a:buClr>
              <a:buNone/>
            </a:pPr>
            <a:endParaRPr lang="pl-PL">
              <a:ea typeface="+mn-lt"/>
              <a:cs typeface="+mn-lt"/>
            </a:endParaRPr>
          </a:p>
          <a:p>
            <a:pPr marL="342900" indent="-342900">
              <a:lnSpc>
                <a:spcPct val="90000"/>
              </a:lnSpc>
              <a:buClr>
                <a:srgbClr val="FFFFFF"/>
              </a:buClr>
              <a:buFont typeface="Courier New"/>
              <a:buChar char="o"/>
            </a:pPr>
            <a:r>
              <a:rPr lang="pl-PL" b="1">
                <a:ea typeface="+mn-lt"/>
                <a:cs typeface="+mn-lt"/>
              </a:rPr>
              <a:t>TRUDNOŚCI EDUKACYJNE I ZAWODOWE:</a:t>
            </a:r>
            <a:r>
              <a:rPr lang="pl-PL">
                <a:ea typeface="+mn-lt"/>
                <a:cs typeface="+mn-lt"/>
              </a:rPr>
              <a:t> Problemy z utrzymaniem długotrwałej uwagi mogą negatywnie wpływać na osiągnięcia szkolne </a:t>
            </a:r>
            <a:r>
              <a:rPr lang="pl-PL" i="0">
                <a:effectLst/>
                <a:ea typeface="+mn-lt"/>
                <a:cs typeface="+mn-lt"/>
              </a:rPr>
              <a:t>i </a:t>
            </a:r>
            <a:r>
              <a:rPr lang="pl-PL">
                <a:ea typeface="+mn-lt"/>
                <a:cs typeface="+mn-lt"/>
              </a:rPr>
              <a:t>zawodowe.</a:t>
            </a:r>
            <a:endParaRPr lang="pl-PL">
              <a:cs typeface="Calibri"/>
            </a:endParaRPr>
          </a:p>
          <a:p>
            <a:pPr marL="0" indent="0">
              <a:lnSpc>
                <a:spcPct val="90000"/>
              </a:lnSpc>
              <a:buClr>
                <a:srgbClr val="FFFFFF"/>
              </a:buClr>
              <a:buNone/>
            </a:pPr>
            <a:endParaRPr lang="pl-PL">
              <a:ea typeface="+mn-lt"/>
              <a:cs typeface="+mn-lt"/>
            </a:endParaRPr>
          </a:p>
          <a:p>
            <a:pPr marL="342900" indent="-342900">
              <a:lnSpc>
                <a:spcPct val="90000"/>
              </a:lnSpc>
              <a:buClr>
                <a:srgbClr val="FFFFFF"/>
              </a:buClr>
              <a:buFont typeface="Courier New"/>
              <a:buChar char="o"/>
            </a:pPr>
            <a:r>
              <a:rPr lang="pl-PL" b="1">
                <a:ea typeface="+mn-lt"/>
                <a:cs typeface="+mn-lt"/>
              </a:rPr>
              <a:t>WYZWANIA W RELACJACH SPOŁECZNYCH:</a:t>
            </a:r>
            <a:r>
              <a:rPr lang="pl-PL">
                <a:ea typeface="+mn-lt"/>
                <a:cs typeface="+mn-lt"/>
              </a:rPr>
              <a:t> Trudności w tworzeniu </a:t>
            </a:r>
            <a:r>
              <a:rPr lang="pl-PL" i="0">
                <a:effectLst/>
                <a:ea typeface="+mn-lt"/>
                <a:cs typeface="+mn-lt"/>
              </a:rPr>
              <a:t>i </a:t>
            </a:r>
            <a:r>
              <a:rPr lang="pl-PL">
                <a:ea typeface="+mn-lt"/>
                <a:cs typeface="+mn-lt"/>
              </a:rPr>
              <a:t>podtrzymywaniu relacji</a:t>
            </a:r>
            <a:r>
              <a:rPr lang="pl-PL" i="0">
                <a:effectLst/>
                <a:ea typeface="+mn-lt"/>
                <a:cs typeface="+mn-lt"/>
              </a:rPr>
              <a:t>, </a:t>
            </a:r>
            <a:r>
              <a:rPr lang="pl-PL">
                <a:ea typeface="+mn-lt"/>
                <a:cs typeface="+mn-lt"/>
              </a:rPr>
              <a:t>często spowodowane nieumiejętnością interpretacji sygnałów społecznych.</a:t>
            </a:r>
            <a:endParaRPr lang="pl-PL">
              <a:cs typeface="Calibri"/>
            </a:endParaRPr>
          </a:p>
          <a:p>
            <a:pPr marL="342900" indent="-342900">
              <a:lnSpc>
                <a:spcPct val="90000"/>
              </a:lnSpc>
              <a:buClr>
                <a:srgbClr val="FFFFFF"/>
              </a:buClr>
              <a:buFont typeface="Courier New"/>
              <a:buChar char="o"/>
            </a:pPr>
            <a:endParaRPr lang="pl-PL" b="1" i="0">
              <a:effectLst/>
              <a:latin typeface="Söhne"/>
            </a:endParaRPr>
          </a:p>
        </p:txBody>
      </p:sp>
    </p:spTree>
    <p:extLst>
      <p:ext uri="{BB962C8B-B14F-4D97-AF65-F5344CB8AC3E}">
        <p14:creationId xmlns:p14="http://schemas.microsoft.com/office/powerpoint/2010/main" val="806230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66BA9B7B-E1F3-B264-60EF-769E1E710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6E7429-5DD0-F766-35EE-9ECA4B85A7B9}"/>
              </a:ext>
            </a:extLst>
          </p:cNvPr>
          <p:cNvSpPr>
            <a:spLocks noGrp="1"/>
          </p:cNvSpPr>
          <p:nvPr>
            <p:ph type="title"/>
          </p:nvPr>
        </p:nvSpPr>
        <p:spPr>
          <a:xfrm>
            <a:off x="6728883" y="122767"/>
            <a:ext cx="5147730" cy="1641987"/>
          </a:xfrm>
        </p:spPr>
        <p:txBody>
          <a:bodyPr>
            <a:normAutofit/>
          </a:bodyPr>
          <a:lstStyle/>
          <a:p>
            <a:pPr algn="ctr"/>
            <a:r>
              <a:rPr lang="en-US" b="1" noProof="1">
                <a:solidFill>
                  <a:schemeClr val="tx1">
                    <a:lumMod val="85000"/>
                  </a:schemeClr>
                </a:solidFill>
                <a:latin typeface="Arial"/>
                <a:cs typeface="Arial"/>
              </a:rPr>
              <a:t>wnioski</a:t>
            </a:r>
            <a:endParaRPr lang="pl-PL" b="1" noProof="1">
              <a:solidFill>
                <a:schemeClr val="tx1">
                  <a:lumMod val="85000"/>
                </a:schemeClr>
              </a:solidFill>
              <a:cs typeface="Calibri Light" panose="020F0302020204030204"/>
            </a:endParaRPr>
          </a:p>
        </p:txBody>
      </p:sp>
      <p:sp>
        <p:nvSpPr>
          <p:cNvPr id="3" name="Content Placeholder 2">
            <a:extLst>
              <a:ext uri="{FF2B5EF4-FFF2-40B4-BE49-F238E27FC236}">
                <a16:creationId xmlns:a16="http://schemas.microsoft.com/office/drawing/2014/main" id="{CDC63A28-96C8-65A6-9328-50613B74F25B}"/>
              </a:ext>
            </a:extLst>
          </p:cNvPr>
          <p:cNvSpPr>
            <a:spLocks noGrp="1"/>
          </p:cNvSpPr>
          <p:nvPr>
            <p:ph idx="1"/>
          </p:nvPr>
        </p:nvSpPr>
        <p:spPr>
          <a:xfrm>
            <a:off x="6263217" y="2251587"/>
            <a:ext cx="5803896" cy="3637935"/>
          </a:xfrm>
        </p:spPr>
        <p:txBody>
          <a:bodyPr vert="horz" lIns="91440" tIns="45720" rIns="91440" bIns="45720" rtlCol="0" anchor="ctr">
            <a:noAutofit/>
          </a:bodyPr>
          <a:lstStyle/>
          <a:p>
            <a:pPr>
              <a:lnSpc>
                <a:spcPct val="90000"/>
              </a:lnSpc>
              <a:buClr>
                <a:srgbClr val="FFFFFF"/>
              </a:buClr>
              <a:buFont typeface="Courier New"/>
              <a:buChar char="o"/>
            </a:pPr>
            <a:r>
              <a:rPr lang="pl-PL" sz="1700" b="1" noProof="1">
                <a:ea typeface="+mn-lt"/>
                <a:cs typeface="+mn-lt"/>
              </a:rPr>
              <a:t>Złożoność ADHD</a:t>
            </a:r>
            <a:r>
              <a:rPr lang="pl-PL" sz="1700" b="1" i="0" noProof="1">
                <a:effectLst/>
                <a:ea typeface="+mn-lt"/>
                <a:cs typeface="+mn-lt"/>
              </a:rPr>
              <a:t>:</a:t>
            </a:r>
            <a:r>
              <a:rPr lang="pl-PL" sz="1700" i="0" noProof="1">
                <a:effectLst/>
                <a:ea typeface="+mn-lt"/>
                <a:cs typeface="+mn-lt"/>
              </a:rPr>
              <a:t> </a:t>
            </a:r>
            <a:r>
              <a:rPr lang="pl-PL" sz="1700" noProof="1">
                <a:ea typeface="+mn-lt"/>
                <a:cs typeface="+mn-lt"/>
              </a:rPr>
              <a:t>ADHD jest złożonym zaburzeniem neurorozwojowym, które manifestuje się na wiele różnych sposobów</a:t>
            </a:r>
            <a:r>
              <a:rPr lang="pl-PL" sz="1700" i="0" noProof="1">
                <a:effectLst/>
                <a:ea typeface="+mn-lt"/>
                <a:cs typeface="+mn-lt"/>
              </a:rPr>
              <a:t>, </a:t>
            </a:r>
            <a:r>
              <a:rPr lang="pl-PL" sz="1700" noProof="1">
                <a:ea typeface="+mn-lt"/>
                <a:cs typeface="+mn-lt"/>
              </a:rPr>
              <a:t>wpływając na zdolności poznawcze</a:t>
            </a:r>
            <a:r>
              <a:rPr lang="pl-PL" sz="1700" i="0" noProof="1">
                <a:effectLst/>
                <a:ea typeface="+mn-lt"/>
                <a:cs typeface="+mn-lt"/>
              </a:rPr>
              <a:t>, </a:t>
            </a:r>
            <a:r>
              <a:rPr lang="pl-PL" sz="1700" noProof="1">
                <a:ea typeface="+mn-lt"/>
                <a:cs typeface="+mn-lt"/>
              </a:rPr>
              <a:t>emocjonalne i społeczne funkcjonowanie osób nim dotkniętych.</a:t>
            </a:r>
            <a:endParaRPr lang="pl-PL" sz="1700" noProof="1">
              <a:cs typeface="Calibri" panose="020F0502020204030204"/>
            </a:endParaRPr>
          </a:p>
          <a:p>
            <a:pPr marL="0" indent="0">
              <a:lnSpc>
                <a:spcPct val="90000"/>
              </a:lnSpc>
              <a:buClr>
                <a:srgbClr val="FFFFFF"/>
              </a:buClr>
              <a:buNone/>
            </a:pPr>
            <a:endParaRPr lang="pl-PL" sz="1700" noProof="1">
              <a:ea typeface="+mn-lt"/>
              <a:cs typeface="+mn-lt"/>
            </a:endParaRPr>
          </a:p>
          <a:p>
            <a:pPr>
              <a:lnSpc>
                <a:spcPct val="90000"/>
              </a:lnSpc>
              <a:buClr>
                <a:srgbClr val="FFFFFF"/>
              </a:buClr>
              <a:buFont typeface="Courier New"/>
              <a:buChar char="o"/>
            </a:pPr>
            <a:r>
              <a:rPr lang="pl-PL" sz="1700" b="1" noProof="1">
                <a:ea typeface="+mn-lt"/>
                <a:cs typeface="+mn-lt"/>
              </a:rPr>
              <a:t>Indywidualne różnice:</a:t>
            </a:r>
            <a:r>
              <a:rPr lang="pl-PL" sz="1700" noProof="1">
                <a:ea typeface="+mn-lt"/>
                <a:cs typeface="+mn-lt"/>
              </a:rPr>
              <a:t> Objawy ADHD mogą znacznie różnić się między osobami</a:t>
            </a:r>
            <a:r>
              <a:rPr lang="pl-PL" sz="1700" i="0" noProof="1">
                <a:effectLst/>
                <a:ea typeface="+mn-lt"/>
                <a:cs typeface="+mn-lt"/>
              </a:rPr>
              <a:t>, </a:t>
            </a:r>
            <a:r>
              <a:rPr lang="pl-PL" sz="1700" noProof="1">
                <a:ea typeface="+mn-lt"/>
                <a:cs typeface="+mn-lt"/>
              </a:rPr>
              <a:t>co wymaga indywidualnego podejścia do diagnozowania i leczenia.</a:t>
            </a:r>
          </a:p>
          <a:p>
            <a:pPr marL="0" indent="0">
              <a:lnSpc>
                <a:spcPct val="90000"/>
              </a:lnSpc>
              <a:buClr>
                <a:srgbClr val="FFFFFF"/>
              </a:buClr>
              <a:buNone/>
            </a:pPr>
            <a:endParaRPr lang="pl-PL" sz="1700" noProof="1">
              <a:ea typeface="+mn-lt"/>
              <a:cs typeface="+mn-lt"/>
            </a:endParaRPr>
          </a:p>
          <a:p>
            <a:pPr>
              <a:lnSpc>
                <a:spcPct val="90000"/>
              </a:lnSpc>
              <a:buClr>
                <a:srgbClr val="FFFFFF"/>
              </a:buClr>
              <a:buFont typeface="Courier New"/>
              <a:buChar char="o"/>
            </a:pPr>
            <a:r>
              <a:rPr lang="pl-PL" sz="1700" b="1" noProof="1">
                <a:ea typeface="+mn-lt"/>
                <a:cs typeface="+mn-lt"/>
              </a:rPr>
              <a:t>Wpływ na edukację i zawodowe funkcjonowanie:</a:t>
            </a:r>
            <a:r>
              <a:rPr lang="pl-PL" sz="1700" noProof="1">
                <a:ea typeface="+mn-lt"/>
                <a:cs typeface="+mn-lt"/>
              </a:rPr>
              <a:t> Trudności z koncentracją, organizacją i zarządzaniem czasem mogą stanowić poważne wyzwania w szkole i pracy, wymagające odpowiedniego wsparcia </a:t>
            </a:r>
            <a:r>
              <a:rPr lang="pl-PL" sz="1700" i="0" noProof="1">
                <a:effectLst/>
                <a:ea typeface="+mn-lt"/>
                <a:cs typeface="+mn-lt"/>
              </a:rPr>
              <a:t>i </a:t>
            </a:r>
            <a:r>
              <a:rPr lang="pl-PL" sz="1700" noProof="1">
                <a:ea typeface="+mn-lt"/>
                <a:cs typeface="+mn-lt"/>
              </a:rPr>
              <a:t>adaptacji.</a:t>
            </a:r>
          </a:p>
          <a:p>
            <a:pPr marL="0" indent="0">
              <a:lnSpc>
                <a:spcPct val="90000"/>
              </a:lnSpc>
              <a:buClr>
                <a:srgbClr val="FFFFFF"/>
              </a:buClr>
              <a:buNone/>
            </a:pPr>
            <a:endParaRPr lang="pl-PL" sz="1700" noProof="1">
              <a:ea typeface="+mn-lt"/>
              <a:cs typeface="+mn-lt"/>
            </a:endParaRPr>
          </a:p>
          <a:p>
            <a:pPr>
              <a:lnSpc>
                <a:spcPct val="90000"/>
              </a:lnSpc>
              <a:buClr>
                <a:srgbClr val="FFFFFF"/>
              </a:buClr>
              <a:buFont typeface="Courier New"/>
              <a:buChar char="o"/>
            </a:pPr>
            <a:r>
              <a:rPr lang="pl-PL" sz="1700" b="1" noProof="1">
                <a:ea typeface="+mn-lt"/>
                <a:cs typeface="+mn-lt"/>
              </a:rPr>
              <a:t>Wyzwania społeczne:</a:t>
            </a:r>
            <a:r>
              <a:rPr lang="pl-PL" sz="1700" noProof="1">
                <a:ea typeface="+mn-lt"/>
                <a:cs typeface="+mn-lt"/>
              </a:rPr>
              <a:t> Osoby z ADHD mogą napotykać trudności w nawigowaniu w relacjach społecznych</a:t>
            </a:r>
            <a:r>
              <a:rPr lang="pl-PL" sz="1700" i="0" noProof="1">
                <a:effectLst/>
                <a:ea typeface="+mn-lt"/>
                <a:cs typeface="+mn-lt"/>
              </a:rPr>
              <a:t>, </a:t>
            </a:r>
            <a:r>
              <a:rPr lang="pl-PL" sz="1700" noProof="1">
                <a:ea typeface="+mn-lt"/>
                <a:cs typeface="+mn-lt"/>
              </a:rPr>
              <a:t>co może prowadzić do izolacji i nieporozumień.</a:t>
            </a:r>
          </a:p>
        </p:txBody>
      </p:sp>
      <p:pic>
        <p:nvPicPr>
          <p:cNvPr id="4" name="Obraz 3" descr="ADHD — zaburzenie pełne mitów i niezrozumienia. Czas na zmiany">
            <a:extLst>
              <a:ext uri="{FF2B5EF4-FFF2-40B4-BE49-F238E27FC236}">
                <a16:creationId xmlns:a16="http://schemas.microsoft.com/office/drawing/2014/main" id="{3390133A-1770-F813-5AE5-25BFE98C0E64}"/>
              </a:ext>
            </a:extLst>
          </p:cNvPr>
          <p:cNvPicPr>
            <a:picLocks noChangeAspect="1"/>
          </p:cNvPicPr>
          <p:nvPr/>
        </p:nvPicPr>
        <p:blipFill rotWithShape="1">
          <a:blip r:embed="rId3"/>
          <a:srcRect t="12250" r="-2" b="-2"/>
          <a:stretch/>
        </p:blipFill>
        <p:spPr>
          <a:xfrm>
            <a:off x="20" y="975"/>
            <a:ext cx="6095980" cy="6858000"/>
          </a:xfrm>
          <a:prstGeom prst="rect">
            <a:avLst/>
          </a:prstGeom>
        </p:spPr>
      </p:pic>
    </p:spTree>
    <p:extLst>
      <p:ext uri="{BB962C8B-B14F-4D97-AF65-F5344CB8AC3E}">
        <p14:creationId xmlns:p14="http://schemas.microsoft.com/office/powerpoint/2010/main" val="4213211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ECFFDC-94DB-4DA3-94FE-22FEDDA8FA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pic>
        <p:nvPicPr>
          <p:cNvPr id="3" name="Picture 2" descr="A dna strand and spheres&#10;&#10;Description automatically generated">
            <a:extLst>
              <a:ext uri="{FF2B5EF4-FFF2-40B4-BE49-F238E27FC236}">
                <a16:creationId xmlns:a16="http://schemas.microsoft.com/office/drawing/2014/main" id="{481C14F6-D84E-2111-F9B0-339FFD6BFD0A}"/>
              </a:ext>
            </a:extLst>
          </p:cNvPr>
          <p:cNvPicPr>
            <a:picLocks noChangeAspect="1"/>
          </p:cNvPicPr>
          <p:nvPr/>
        </p:nvPicPr>
        <p:blipFill rotWithShape="1">
          <a:blip r:embed="rId4"/>
          <a:srcRect l="9091" t="31590"/>
          <a:stretch/>
        </p:blipFill>
        <p:spPr>
          <a:xfrm>
            <a:off x="20" y="10"/>
            <a:ext cx="12191980" cy="6857990"/>
          </a:xfrm>
          <a:prstGeom prst="rect">
            <a:avLst/>
          </a:prstGeom>
        </p:spPr>
      </p:pic>
      <p:pic>
        <p:nvPicPr>
          <p:cNvPr id="6" name="Picture 5">
            <a:extLst>
              <a:ext uri="{FF2B5EF4-FFF2-40B4-BE49-F238E27FC236}">
                <a16:creationId xmlns:a16="http://schemas.microsoft.com/office/drawing/2014/main" id="{545F67A4-7428-47F3-AE14-8CA43D976E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 name="Freeform 5">
            <a:extLst>
              <a:ext uri="{FF2B5EF4-FFF2-40B4-BE49-F238E27FC236}">
                <a16:creationId xmlns:a16="http://schemas.microsoft.com/office/drawing/2014/main" id="{F4A20210-FA90-4B6D-8D2E-1B90054E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827529" y="660400"/>
            <a:ext cx="6381405" cy="6214533"/>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4" name="Freeform 14">
            <a:extLst>
              <a:ext uri="{FF2B5EF4-FFF2-40B4-BE49-F238E27FC236}">
                <a16:creationId xmlns:a16="http://schemas.microsoft.com/office/drawing/2014/main" id="{39213B44-68B7-47E7-B506-5C79FCF80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39084D60-65A6-45F8-8C17-3529E43F1C3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7" name="Straight Connector 16">
              <a:extLst>
                <a:ext uri="{FF2B5EF4-FFF2-40B4-BE49-F238E27FC236}">
                  <a16:creationId xmlns:a16="http://schemas.microsoft.com/office/drawing/2014/main" id="{444A2572-2BF1-4C8E-AF59-F3AD411D89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DF3485-B455-470C-8FA8-A1BDE087B8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5E9DCD0-EE49-4CB4-89B6-C25F9861C3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713CF62-C96C-44E9-8C28-E3F2C6E7C6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D06558F-07E9-4D78-A6F3-8BCFA9E734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12D8773-83C0-4D51-9E1F-046DA7DA0D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880C3FB-3E2E-4054-A6D1-38176D6E2E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505591A-6112-4B84-8E9E-923E43C4ED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884290-8E39-4425-BB4F-48D955C1F8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0C383A3-6D77-41CE-8121-498BC3BA51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120A319-4A10-4542-B48C-5FB2714C4A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B15B038-50ED-419D-B142-C96EE418B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BAFF2F4-75B2-4498-8559-BAE80D89B49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56AE167-8087-4A4B-B41D-5658EEBA68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D353E8A-CBA6-44F9-9C00-D0AD27C96C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A2C318A-A79F-4CAD-BA7A-51427BF9ED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F2996E3-5E01-4F22-B23C-7CD0CF72C4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60F6BC4-AB51-4DE7-B83C-E71FE4EC86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F65FC1C-93BF-4ACA-BF17-17372DD108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9F9913C-8CCE-4D56-9D2A-0C2D686676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0EDD18C-1AAD-48E5-AAAD-73F4B5643C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2D7A5C4-18C8-43E9-A50A-F87A362C85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A0C484E-A224-4DB0-8C34-89BE54BD12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9BB438E-A25F-4A7F-B209-8899B7CEC4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F8BA6DC-B1E9-4F32-A5CC-8F61976B69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F6D95B2-1C8D-4156-AB05-523619B4FC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88409AD-A77F-4304-9E8B-08A4891C70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62AD08A-B385-4D18-B948-8D53B391848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32A413E-FF1A-46B1-BF8B-3C1C408B34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CFF4E44-2BEB-4FAE-97C9-BC6E8296D11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0486C0A-9B93-46B8-932F-876BE26CEF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29BF5D-8D5B-4A48-89EE-8B779826EE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DC996EE-5EB1-4943-A1E8-70810CBD67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32F833C8-E3CE-4399-B78B-9DD0EEA64C6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7C92DB2-78F1-4872-B9C7-C658A78869C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F8A2FAA-05E1-448E-A606-FA9D67036C2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5AAB5D1-1672-4825-88A7-D93923475E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2CAAFDB-2BA2-4D04-8B8B-1241D5EC09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C381B3C-0009-451B-BCB3-48F7810C1BA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A10544C-1EAD-47FB-A17E-52C6222826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2540B37-D854-4525-93F8-410685438F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450DFE8-D07F-435C-B5A2-47D126FD9F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C1A6513-2D5D-458C-B841-D5DD9844B8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931CF18-850E-41CD-823E-D311BD5CCE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4497A09-1B1C-4EB6-B728-6FC3A1C125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A60DE04-F3E8-437E-A2E4-A8A7BA01CB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DBBA541-852C-4AE6-82E8-6BD13AFB4F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FC3362F-AD7E-45D7-BE85-7C8DD81347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FCD83E0F-C8AF-4D52-94DB-CD949A2B16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0D5F865-890F-483F-B407-516CE6D2222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DE6A2505-E617-4419-AB05-10B779B5C2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DFF0D66-52FC-4F64-B67F-72D9EFEED1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CC72040-7945-4051-989C-2B728F6D50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6EB6302-2333-45D4-AE20-B0F6D45CC1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ECC1105-D16E-411D-B4B7-80BF039BF9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7D2F518-4540-44DE-BC62-7D598EC99B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19566BC-880A-4113-A9C4-0017E5184C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18E7D73-F4E4-4F5D-AFF9-EE491954A0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D0988A2-3571-4C16-BDEF-58254F04E5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550BAC8-41FE-4300-910B-EE7BBD7A0C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8CD175C-18A7-4589-8C46-A61FEF6D99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B6BE3031-FD1C-443C-9889-243CEEAEDF8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E37BF5D-3732-41F2-B9AF-A56C9214D6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077B6718-917A-4A01-BCF8-5C6E1217B2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C23AB5B-98FB-43F1-B590-BBA79814F2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6EEC146-226B-4C83-9C1B-DD5495DE16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9C24D094-41EF-4CA2-9834-B04793FA12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DA46AD8-674F-46C3-8A22-280F78F91A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AE9D757B-CD9D-447C-8780-79F2FF8751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276B76E9-7342-43BC-B629-9180ABF577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F25F68A-2DCB-4183-86F1-3428326E59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BA5FA913-066C-4504-A753-026056454C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A6E50AC-CA1E-4DD3-B85F-1720C019E6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224B2B1-DBD8-4BA8-8CEB-BFAC8A15D3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4DEFE1E7-69A3-47F5-B8B8-C0898281B6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6F1F489-762E-4979-9EBC-50A62330B8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927DF22C-20E6-4DED-B405-1B26C52186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36FD8D7-6E0F-468E-B8C4-F4E6707112A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9071993-5020-27A1-88FF-9ECF27D2A3AE}"/>
              </a:ext>
            </a:extLst>
          </p:cNvPr>
          <p:cNvSpPr>
            <a:spLocks noGrp="1"/>
          </p:cNvSpPr>
          <p:nvPr>
            <p:ph type="title"/>
          </p:nvPr>
        </p:nvSpPr>
        <p:spPr>
          <a:xfrm>
            <a:off x="6646333" y="2032000"/>
            <a:ext cx="4513792" cy="2819398"/>
          </a:xfrm>
        </p:spPr>
        <p:txBody>
          <a:bodyPr vert="horz" lIns="91440" tIns="45720" rIns="91440" bIns="45720" rtlCol="0" anchor="b">
            <a:normAutofit/>
          </a:bodyPr>
          <a:lstStyle/>
          <a:p>
            <a:pPr algn="r"/>
            <a:r>
              <a:rPr lang="en-US" sz="4800" b="1" noProof="1"/>
              <a:t>Przyczyny ADHD</a:t>
            </a:r>
          </a:p>
        </p:txBody>
      </p:sp>
    </p:spTree>
    <p:extLst>
      <p:ext uri="{BB962C8B-B14F-4D97-AF65-F5344CB8AC3E}">
        <p14:creationId xmlns:p14="http://schemas.microsoft.com/office/powerpoint/2010/main" val="1869707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ECFFDC-94DB-4DA3-94FE-22FEDDA8FA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pic>
        <p:nvPicPr>
          <p:cNvPr id="5" name="Picture 4" descr="A yellow emoji with green eyes pointing at something&#10;&#10;Description automatically generated">
            <a:extLst>
              <a:ext uri="{FF2B5EF4-FFF2-40B4-BE49-F238E27FC236}">
                <a16:creationId xmlns:a16="http://schemas.microsoft.com/office/drawing/2014/main" id="{ADF52D7A-A036-D44E-9CFD-DB41AAF4FE1D}"/>
              </a:ext>
            </a:extLst>
          </p:cNvPr>
          <p:cNvPicPr>
            <a:picLocks noChangeAspect="1"/>
          </p:cNvPicPr>
          <p:nvPr/>
        </p:nvPicPr>
        <p:blipFill rotWithShape="1">
          <a:blip r:embed="rId4"/>
          <a:srcRect t="11454" r="2" b="13308"/>
          <a:stretch/>
        </p:blipFill>
        <p:spPr>
          <a:xfrm>
            <a:off x="20" y="10"/>
            <a:ext cx="12191980" cy="6857990"/>
          </a:xfrm>
          <a:prstGeom prst="rect">
            <a:avLst/>
          </a:prstGeom>
        </p:spPr>
      </p:pic>
      <p:pic>
        <p:nvPicPr>
          <p:cNvPr id="9" name="Picture 8">
            <a:extLst>
              <a:ext uri="{FF2B5EF4-FFF2-40B4-BE49-F238E27FC236}">
                <a16:creationId xmlns:a16="http://schemas.microsoft.com/office/drawing/2014/main" id="{545F67A4-7428-47F3-AE14-8CA43D976E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Freeform 5">
            <a:extLst>
              <a:ext uri="{FF2B5EF4-FFF2-40B4-BE49-F238E27FC236}">
                <a16:creationId xmlns:a16="http://schemas.microsoft.com/office/drawing/2014/main" id="{F4A20210-FA90-4B6D-8D2E-1B90054E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827529" y="660400"/>
            <a:ext cx="6381405" cy="6214533"/>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3" name="Freeform 14">
            <a:extLst>
              <a:ext uri="{FF2B5EF4-FFF2-40B4-BE49-F238E27FC236}">
                <a16:creationId xmlns:a16="http://schemas.microsoft.com/office/drawing/2014/main" id="{39213B44-68B7-47E7-B506-5C79FCF80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39084D60-65A6-45F8-8C17-3529E43F1C3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9" name="Straight Connector 18">
              <a:extLst>
                <a:ext uri="{FF2B5EF4-FFF2-40B4-BE49-F238E27FC236}">
                  <a16:creationId xmlns:a16="http://schemas.microsoft.com/office/drawing/2014/main" id="{444A2572-2BF1-4C8E-AF59-F3AD411D89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5DF3485-B455-470C-8FA8-A1BDE087B8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5E9DCD0-EE49-4CB4-89B6-C25F9861C3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713CF62-C96C-44E9-8C28-E3F2C6E7C6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D06558F-07E9-4D78-A6F3-8BCFA9E734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12D8773-83C0-4D51-9E1F-046DA7DA0D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880C3FB-3E2E-4054-A6D1-38176D6E2E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505591A-6112-4B84-8E9E-923E43C4ED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4884290-8E39-4425-BB4F-48D955C1F8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C383A3-6D77-41CE-8121-498BC3BA51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120A319-4A10-4542-B48C-5FB2714C4A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B15B038-50ED-419D-B142-C96EE418B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BAFF2F4-75B2-4498-8559-BAE80D89B49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56AE167-8087-4A4B-B41D-5658EEBA68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D353E8A-CBA6-44F9-9C00-D0AD27C96C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A2C318A-A79F-4CAD-BA7A-51427BF9ED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F2996E3-5E01-4F22-B23C-7CD0CF72C4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60F6BC4-AB51-4DE7-B83C-E71FE4EC86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F65FC1C-93BF-4ACA-BF17-17372DD108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9F9913C-8CCE-4D56-9D2A-0C2D686676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0EDD18C-1AAD-48E5-AAAD-73F4B5643C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2D7A5C4-18C8-43E9-A50A-F87A362C85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A0C484E-A224-4DB0-8C34-89BE54BD12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9BB438E-A25F-4A7F-B209-8899B7CEC4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F8BA6DC-B1E9-4F32-A5CC-8F61976B69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F6D95B2-1C8D-4156-AB05-523619B4FC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88409AD-A77F-4304-9E8B-08A4891C70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62AD08A-B385-4D18-B948-8D53B391848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32A413E-FF1A-46B1-BF8B-3C1C408B34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CFF4E44-2BEB-4FAE-97C9-BC6E8296D11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0486C0A-9B93-46B8-932F-876BE26CEF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429BF5D-8D5B-4A48-89EE-8B779826EE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DC996EE-5EB1-4943-A1E8-70810CBD67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2F833C8-E3CE-4399-B78B-9DD0EEA64C6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7C92DB2-78F1-4872-B9C7-C658A78869C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F8A2FAA-05E1-448E-A606-FA9D67036C2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5AAB5D1-1672-4825-88A7-D93923475E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2CAAFDB-2BA2-4D04-8B8B-1241D5EC09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C381B3C-0009-451B-BCB3-48F7810C1BA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A10544C-1EAD-47FB-A17E-52C6222826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2540B37-D854-4525-93F8-410685438F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450DFE8-D07F-435C-B5A2-47D126FD9F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C1A6513-2D5D-458C-B841-D5DD9844B8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931CF18-850E-41CD-823E-D311BD5CCE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4497A09-1B1C-4EB6-B728-6FC3A1C125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A60DE04-F3E8-437E-A2E4-A8A7BA01CB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DBBA541-852C-4AE6-82E8-6BD13AFB4F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FC3362F-AD7E-45D7-BE85-7C8DD81347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FCD83E0F-C8AF-4D52-94DB-CD949A2B16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60D5F865-890F-483F-B407-516CE6D2222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E6A2505-E617-4419-AB05-10B779B5C2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DFF0D66-52FC-4F64-B67F-72D9EFEED1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CC72040-7945-4051-989C-2B728F6D50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6EB6302-2333-45D4-AE20-B0F6D45CC1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EECC1105-D16E-411D-B4B7-80BF039BF9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7D2F518-4540-44DE-BC62-7D598EC99B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19566BC-880A-4113-A9C4-0017E5184C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18E7D73-F4E4-4F5D-AFF9-EE491954A0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8D0988A2-3571-4C16-BDEF-58254F04E5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550BAC8-41FE-4300-910B-EE7BBD7A0C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8CD175C-18A7-4589-8C46-A61FEF6D99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6BE3031-FD1C-443C-9889-243CEEAEDF8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E37BF5D-3732-41F2-B9AF-A56C9214D6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077B6718-917A-4A01-BCF8-5C6E1217B2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1C23AB5B-98FB-43F1-B590-BBA79814F2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D6EEC146-226B-4C83-9C1B-DD5495DE16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9C24D094-41EF-4CA2-9834-B04793FA12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DA46AD8-674F-46C3-8A22-280F78F91A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AE9D757B-CD9D-447C-8780-79F2FF8751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276B76E9-7342-43BC-B629-9180ABF577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F25F68A-2DCB-4183-86F1-3428326E59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A5FA913-066C-4504-A753-026056454C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6A6E50AC-CA1E-4DD3-B85F-1720C019E6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224B2B1-DBD8-4BA8-8CEB-BFAC8A15D3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DEFE1E7-69A3-47F5-B8B8-C0898281B6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6F1F489-762E-4979-9EBC-50A62330B8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27DF22C-20E6-4DED-B405-1B26C52186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236FD8D7-6E0F-468E-B8C4-F4E6707112A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8F79E4E1-62BC-DCA8-0F88-C9A15B78B4E4}"/>
              </a:ext>
            </a:extLst>
          </p:cNvPr>
          <p:cNvSpPr>
            <a:spLocks noGrp="1"/>
          </p:cNvSpPr>
          <p:nvPr>
            <p:ph type="title"/>
          </p:nvPr>
        </p:nvSpPr>
        <p:spPr>
          <a:xfrm>
            <a:off x="6110111" y="2638777"/>
            <a:ext cx="5473347" cy="2819398"/>
          </a:xfrm>
        </p:spPr>
        <p:txBody>
          <a:bodyPr vert="horz" lIns="91440" tIns="45720" rIns="91440" bIns="45720" rtlCol="0" anchor="b">
            <a:normAutofit/>
          </a:bodyPr>
          <a:lstStyle/>
          <a:p>
            <a:pPr algn="r">
              <a:lnSpc>
                <a:spcPct val="90000"/>
              </a:lnSpc>
            </a:pPr>
            <a:r>
              <a:rPr lang="en-US" sz="4800" b="1" noProof="1"/>
              <a:t>ADHD nie ma </a:t>
            </a:r>
            <a:br>
              <a:rPr lang="en-US" sz="4800" b="1" noProof="1"/>
            </a:br>
            <a:r>
              <a:rPr lang="en-US" sz="4800" b="1" noProof="1"/>
              <a:t>jednoznacznie </a:t>
            </a:r>
            <a:br>
              <a:rPr lang="en-US" sz="4800" b="1" noProof="1"/>
            </a:br>
            <a:r>
              <a:rPr lang="en-US" sz="4800" b="1" noProof="1"/>
              <a:t>potwierdzonych przyczyn.</a:t>
            </a:r>
            <a:r>
              <a:rPr lang="en-US" sz="4800"/>
              <a:t> </a:t>
            </a:r>
          </a:p>
        </p:txBody>
      </p:sp>
    </p:spTree>
    <p:extLst>
      <p:ext uri="{BB962C8B-B14F-4D97-AF65-F5344CB8AC3E}">
        <p14:creationId xmlns:p14="http://schemas.microsoft.com/office/powerpoint/2010/main" val="1700507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B488A406-D5C5-A9C2-9D1D-711CE364FF42}"/>
              </a:ext>
            </a:extLst>
          </p:cNvPr>
          <p:cNvSpPr/>
          <p:nvPr/>
        </p:nvSpPr>
        <p:spPr>
          <a:xfrm>
            <a:off x="7350124" y="2862791"/>
            <a:ext cx="3810000" cy="177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1">
            <a:extLst>
              <a:ext uri="{FF2B5EF4-FFF2-40B4-BE49-F238E27FC236}">
                <a16:creationId xmlns:a16="http://schemas.microsoft.com/office/drawing/2014/main" id="{97D83259-714E-FF36-86BD-E33822D9501E}"/>
              </a:ext>
            </a:extLst>
          </p:cNvPr>
          <p:cNvSpPr/>
          <p:nvPr/>
        </p:nvSpPr>
        <p:spPr>
          <a:xfrm>
            <a:off x="1391708" y="2862792"/>
            <a:ext cx="3810000" cy="177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Content Placeholder 2">
            <a:extLst>
              <a:ext uri="{FF2B5EF4-FFF2-40B4-BE49-F238E27FC236}">
                <a16:creationId xmlns:a16="http://schemas.microsoft.com/office/drawing/2014/main" id="{57872ABF-2579-4ECD-630B-094D55EC8EEA}"/>
              </a:ext>
            </a:extLst>
          </p:cNvPr>
          <p:cNvSpPr>
            <a:spLocks noGrp="1"/>
          </p:cNvSpPr>
          <p:nvPr>
            <p:ph idx="1"/>
          </p:nvPr>
        </p:nvSpPr>
        <p:spPr>
          <a:xfrm>
            <a:off x="549181" y="499947"/>
            <a:ext cx="11101136" cy="3779837"/>
          </a:xfrm>
        </p:spPr>
        <p:txBody>
          <a:bodyPr vert="horz" lIns="91440" tIns="45720" rIns="91440" bIns="45720" rtlCol="0" anchor="t">
            <a:normAutofit/>
          </a:bodyPr>
          <a:lstStyle/>
          <a:p>
            <a:pPr marL="0" indent="0" algn="ctr">
              <a:buNone/>
            </a:pPr>
            <a:br>
              <a:rPr lang="en-US"/>
            </a:br>
            <a:r>
              <a:rPr lang="pl-PL" sz="2400">
                <a:solidFill>
                  <a:schemeClr val="tx1">
                    <a:lumMod val="85000"/>
                  </a:schemeClr>
                </a:solidFill>
                <a:latin typeface="Arial"/>
                <a:ea typeface="+mn-lt"/>
                <a:cs typeface="+mn-lt"/>
              </a:rPr>
              <a:t>Ogólnie ADHD uważane za wynik dysfunkcji neurologicznej w procesach związanych z produkcją lub wykorzystaniem dopaminy i noradrenaliny w różnych strukturach mózgu. </a:t>
            </a:r>
            <a:endParaRPr lang="pl-PL" sz="2400">
              <a:solidFill>
                <a:schemeClr val="tx1">
                  <a:lumMod val="85000"/>
                </a:schemeClr>
              </a:solidFill>
              <a:latin typeface="Arial"/>
              <a:ea typeface="+mn-lt"/>
              <a:cs typeface="Arial"/>
            </a:endParaRPr>
          </a:p>
          <a:p>
            <a:pPr marL="0" indent="0" algn="ctr">
              <a:buNone/>
            </a:pPr>
            <a:endParaRPr lang="pl-PL" sz="2400">
              <a:solidFill>
                <a:schemeClr val="tx1">
                  <a:lumMod val="85000"/>
                </a:schemeClr>
              </a:solidFill>
              <a:latin typeface="Arial"/>
              <a:cs typeface="Arial"/>
            </a:endParaRPr>
          </a:p>
          <a:p>
            <a:pPr marL="269875" indent="-269875"/>
            <a:endParaRPr lang="en-US"/>
          </a:p>
        </p:txBody>
      </p:sp>
      <p:sp>
        <p:nvSpPr>
          <p:cNvPr id="6" name="TextBox 5">
            <a:extLst>
              <a:ext uri="{FF2B5EF4-FFF2-40B4-BE49-F238E27FC236}">
                <a16:creationId xmlns:a16="http://schemas.microsoft.com/office/drawing/2014/main" id="{99B69991-DB8D-556E-FD6D-9BE04474B1A4}"/>
              </a:ext>
            </a:extLst>
          </p:cNvPr>
          <p:cNvSpPr txBox="1"/>
          <p:nvPr/>
        </p:nvSpPr>
        <p:spPr>
          <a:xfrm>
            <a:off x="2202448" y="4842153"/>
            <a:ext cx="218852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solidFill>
                  <a:schemeClr val="tx1">
                    <a:lumMod val="85000"/>
                  </a:schemeClr>
                </a:solidFill>
                <a:cs typeface="Calibri"/>
              </a:rPr>
              <a:t>DOPAMINA</a:t>
            </a:r>
          </a:p>
        </p:txBody>
      </p:sp>
      <p:sp>
        <p:nvSpPr>
          <p:cNvPr id="8" name="TextBox 7">
            <a:extLst>
              <a:ext uri="{FF2B5EF4-FFF2-40B4-BE49-F238E27FC236}">
                <a16:creationId xmlns:a16="http://schemas.microsoft.com/office/drawing/2014/main" id="{8645889A-4CE5-5690-16EB-66DAC8DAA3B2}"/>
              </a:ext>
            </a:extLst>
          </p:cNvPr>
          <p:cNvSpPr txBox="1"/>
          <p:nvPr/>
        </p:nvSpPr>
        <p:spPr>
          <a:xfrm>
            <a:off x="6944338" y="4838810"/>
            <a:ext cx="468618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tx1">
                    <a:lumMod val="85000"/>
                  </a:schemeClr>
                </a:solidFill>
              </a:rPr>
              <a:t>NOREPREFINA / NORADRENALINA</a:t>
            </a:r>
            <a:endParaRPr lang="en-US" sz="2400">
              <a:solidFill>
                <a:schemeClr val="tx1">
                  <a:lumMod val="85000"/>
                </a:schemeClr>
              </a:solidFill>
              <a:cs typeface="Calibri"/>
            </a:endParaRPr>
          </a:p>
        </p:txBody>
      </p:sp>
      <p:pic>
        <p:nvPicPr>
          <p:cNvPr id="4" name="Picture 3" descr="Dopamine structure">
            <a:extLst>
              <a:ext uri="{FF2B5EF4-FFF2-40B4-BE49-F238E27FC236}">
                <a16:creationId xmlns:a16="http://schemas.microsoft.com/office/drawing/2014/main" id="{C58A2B49-D692-BA49-3F3A-708A917B4BC2}"/>
              </a:ext>
            </a:extLst>
          </p:cNvPr>
          <p:cNvPicPr>
            <a:picLocks noChangeAspect="1"/>
          </p:cNvPicPr>
          <p:nvPr/>
        </p:nvPicPr>
        <p:blipFill>
          <a:blip r:embed="rId2"/>
          <a:stretch>
            <a:fillRect/>
          </a:stretch>
        </p:blipFill>
        <p:spPr>
          <a:xfrm>
            <a:off x="1659446" y="3124301"/>
            <a:ext cx="3283351" cy="1347703"/>
          </a:xfrm>
          <a:prstGeom prst="rect">
            <a:avLst/>
          </a:prstGeom>
        </p:spPr>
      </p:pic>
      <p:pic>
        <p:nvPicPr>
          <p:cNvPr id="7" name="Picture 6" descr="undefined">
            <a:extLst>
              <a:ext uri="{FF2B5EF4-FFF2-40B4-BE49-F238E27FC236}">
                <a16:creationId xmlns:a16="http://schemas.microsoft.com/office/drawing/2014/main" id="{B0B5DFBF-F1F7-A515-F76C-8A0327646C28}"/>
              </a:ext>
            </a:extLst>
          </p:cNvPr>
          <p:cNvPicPr>
            <a:picLocks noChangeAspect="1"/>
          </p:cNvPicPr>
          <p:nvPr/>
        </p:nvPicPr>
        <p:blipFill>
          <a:blip r:embed="rId3"/>
          <a:stretch>
            <a:fillRect/>
          </a:stretch>
        </p:blipFill>
        <p:spPr>
          <a:xfrm>
            <a:off x="7836458" y="2931309"/>
            <a:ext cx="2743199" cy="1494472"/>
          </a:xfrm>
          <a:prstGeom prst="rect">
            <a:avLst/>
          </a:prstGeom>
        </p:spPr>
      </p:pic>
    </p:spTree>
    <p:extLst>
      <p:ext uri="{BB962C8B-B14F-4D97-AF65-F5344CB8AC3E}">
        <p14:creationId xmlns:p14="http://schemas.microsoft.com/office/powerpoint/2010/main" val="494868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dna model on a black background&#10;&#10;Description automatically generated">
            <a:extLst>
              <a:ext uri="{FF2B5EF4-FFF2-40B4-BE49-F238E27FC236}">
                <a16:creationId xmlns:a16="http://schemas.microsoft.com/office/drawing/2014/main" id="{74C9E494-6C33-21C1-F124-6754A28D14E6}"/>
              </a:ext>
            </a:extLst>
          </p:cNvPr>
          <p:cNvPicPr>
            <a:picLocks noChangeAspect="1"/>
          </p:cNvPicPr>
          <p:nvPr/>
        </p:nvPicPr>
        <p:blipFill rotWithShape="1">
          <a:blip r:embed="rId2">
            <a:alphaModFix amt="35000"/>
          </a:blip>
          <a:srcRect t="20369" b="23381"/>
          <a:stretch/>
        </p:blipFill>
        <p:spPr>
          <a:xfrm>
            <a:off x="20" y="10"/>
            <a:ext cx="12191980" cy="6857990"/>
          </a:xfrm>
          <a:prstGeom prst="rect">
            <a:avLst/>
          </a:prstGeom>
        </p:spPr>
      </p:pic>
      <p:sp>
        <p:nvSpPr>
          <p:cNvPr id="2" name="Title 1">
            <a:extLst>
              <a:ext uri="{FF2B5EF4-FFF2-40B4-BE49-F238E27FC236}">
                <a16:creationId xmlns:a16="http://schemas.microsoft.com/office/drawing/2014/main" id="{DD428DD2-AA97-60CF-2C6B-9F2D8F2C6E1D}"/>
              </a:ext>
            </a:extLst>
          </p:cNvPr>
          <p:cNvSpPr>
            <a:spLocks noGrp="1"/>
          </p:cNvSpPr>
          <p:nvPr>
            <p:ph type="title"/>
          </p:nvPr>
        </p:nvSpPr>
        <p:spPr>
          <a:xfrm>
            <a:off x="522816" y="2218267"/>
            <a:ext cx="7197726" cy="2421464"/>
          </a:xfrm>
        </p:spPr>
        <p:txBody>
          <a:bodyPr vert="horz" lIns="91440" tIns="45720" rIns="91440" bIns="45720" rtlCol="0" anchor="b">
            <a:normAutofit/>
          </a:bodyPr>
          <a:lstStyle/>
          <a:p>
            <a:r>
              <a:rPr lang="en-US" sz="5400" b="1" noProof="1">
                <a:solidFill>
                  <a:schemeClr val="tx1">
                    <a:lumMod val="85000"/>
                  </a:schemeClr>
                </a:solidFill>
              </a:rPr>
              <a:t>Genetyka </a:t>
            </a:r>
            <a:endParaRPr lang="pl-PL">
              <a:solidFill>
                <a:schemeClr val="tx1">
                  <a:lumMod val="85000"/>
                </a:schemeClr>
              </a:solidFill>
            </a:endParaRPr>
          </a:p>
        </p:txBody>
      </p:sp>
    </p:spTree>
    <p:extLst>
      <p:ext uri="{BB962C8B-B14F-4D97-AF65-F5344CB8AC3E}">
        <p14:creationId xmlns:p14="http://schemas.microsoft.com/office/powerpoint/2010/main" val="3994755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5" name="Obraz 4" descr="ADHD – geny czy środowisko? – ADHD w HD">
            <a:extLst>
              <a:ext uri="{FF2B5EF4-FFF2-40B4-BE49-F238E27FC236}">
                <a16:creationId xmlns:a16="http://schemas.microsoft.com/office/drawing/2014/main" id="{EB43D2C9-277A-AC32-3D4C-37297A86828E}"/>
              </a:ext>
            </a:extLst>
          </p:cNvPr>
          <p:cNvPicPr>
            <a:picLocks noChangeAspect="1"/>
          </p:cNvPicPr>
          <p:nvPr/>
        </p:nvPicPr>
        <p:blipFill rotWithShape="1">
          <a:blip r:embed="rId3"/>
          <a:srcRect/>
          <a:stretch/>
        </p:blipFill>
        <p:spPr>
          <a:xfrm>
            <a:off x="20" y="10"/>
            <a:ext cx="12191980" cy="6857990"/>
          </a:xfrm>
          <a:prstGeom prst="rect">
            <a:avLst/>
          </a:prstGeom>
        </p:spPr>
      </p:pic>
      <p:sp>
        <p:nvSpPr>
          <p:cNvPr id="4" name="Title 1">
            <a:extLst>
              <a:ext uri="{FF2B5EF4-FFF2-40B4-BE49-F238E27FC236}">
                <a16:creationId xmlns:a16="http://schemas.microsoft.com/office/drawing/2014/main" id="{33BAB28C-2F30-5F7A-1EAD-4013F1C212B1}"/>
              </a:ext>
            </a:extLst>
          </p:cNvPr>
          <p:cNvSpPr>
            <a:spLocks noGrp="1"/>
          </p:cNvSpPr>
          <p:nvPr/>
        </p:nvSpPr>
        <p:spPr>
          <a:xfrm>
            <a:off x="1380067" y="838200"/>
            <a:ext cx="9437159" cy="12276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defTabSz="457200">
              <a:spcAft>
                <a:spcPts val="600"/>
              </a:spcAft>
            </a:pPr>
            <a:r>
              <a:rPr lang="en-US" sz="3600" b="1" cap="all" noProof="1">
                <a:ln w="3175" cmpd="sng">
                  <a:noFill/>
                </a:ln>
                <a:solidFill>
                  <a:schemeClr val="tx1">
                    <a:lumMod val="85000"/>
                  </a:schemeClr>
                </a:solidFill>
              </a:rPr>
              <a:t>ADHD ma wysoką dziedziczność na poziomie 74%. </a:t>
            </a:r>
            <a:endParaRPr lang="en-US" sz="3600" cap="all">
              <a:ln w="3175" cmpd="sng">
                <a:noFill/>
              </a:ln>
              <a:solidFill>
                <a:schemeClr val="tx1">
                  <a:lumMod val="85000"/>
                </a:schemeClr>
              </a:solidFill>
              <a:cs typeface="Calibri Light" panose="020F0302020204030204"/>
            </a:endParaRPr>
          </a:p>
        </p:txBody>
      </p:sp>
      <p:sp>
        <p:nvSpPr>
          <p:cNvPr id="2" name="Prostokąt 1">
            <a:extLst>
              <a:ext uri="{FF2B5EF4-FFF2-40B4-BE49-F238E27FC236}">
                <a16:creationId xmlns:a16="http://schemas.microsoft.com/office/drawing/2014/main" id="{D9F4A48F-F97C-9A36-45A0-5AA7AE595BF5}"/>
              </a:ext>
            </a:extLst>
          </p:cNvPr>
          <p:cNvSpPr/>
          <p:nvPr/>
        </p:nvSpPr>
        <p:spPr>
          <a:xfrm>
            <a:off x="1254125" y="1952625"/>
            <a:ext cx="9493250" cy="4339166"/>
          </a:xfrm>
          <a:prstGeom prst="rect">
            <a:avLst/>
          </a:prstGeom>
          <a:solidFill>
            <a:schemeClr val="bg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Content Placeholder 2">
            <a:extLst>
              <a:ext uri="{FF2B5EF4-FFF2-40B4-BE49-F238E27FC236}">
                <a16:creationId xmlns:a16="http://schemas.microsoft.com/office/drawing/2014/main" id="{AC34849F-5C2D-1D09-153D-8175A90165B7}"/>
              </a:ext>
            </a:extLst>
          </p:cNvPr>
          <p:cNvSpPr>
            <a:spLocks noGrp="1"/>
          </p:cNvSpPr>
          <p:nvPr>
            <p:ph idx="1"/>
          </p:nvPr>
        </p:nvSpPr>
        <p:spPr>
          <a:xfrm>
            <a:off x="1369484" y="2324101"/>
            <a:ext cx="9437159" cy="3784600"/>
          </a:xfrm>
        </p:spPr>
        <p:txBody>
          <a:bodyPr vert="horz" lIns="91440" tIns="45720" rIns="91440" bIns="45720" rtlCol="0" anchor="ctr">
            <a:noAutofit/>
          </a:bodyPr>
          <a:lstStyle/>
          <a:p>
            <a:pPr>
              <a:lnSpc>
                <a:spcPct val="90000"/>
              </a:lnSpc>
            </a:pPr>
            <a:r>
              <a:rPr lang="en-US" sz="1600" noProof="1"/>
              <a:t>Istnieje wiele wariantów genów, z których każdy nieco zwiększa prawdopodobieństwo wystąpienia ADHD u danej osoby; jest to cecha poligeniczna i wynika z połączenia wielu wariantów genów, z których każdy ma niewielki wpływ.</a:t>
            </a:r>
            <a:endParaRPr lang="en-US" sz="1600" noProof="1">
              <a:cs typeface="Calibri"/>
            </a:endParaRPr>
          </a:p>
          <a:p>
            <a:pPr marL="0" indent="0">
              <a:lnSpc>
                <a:spcPct val="90000"/>
              </a:lnSpc>
            </a:pPr>
            <a:endParaRPr lang="en-US" sz="1600" noProof="1">
              <a:cs typeface="Calibri"/>
            </a:endParaRPr>
          </a:p>
          <a:p>
            <a:pPr marL="269875" indent="-269875">
              <a:lnSpc>
                <a:spcPct val="90000"/>
              </a:lnSpc>
            </a:pPr>
            <a:r>
              <a:rPr lang="en-US" sz="1600" noProof="1"/>
              <a:t>Zazwyczaj zaangażowane są liczne geny, z których wiele bezpośrednio wpływa na neurotransmisję dopaminową. </a:t>
            </a:r>
            <a:endParaRPr lang="en-US" sz="1600" noProof="1">
              <a:cs typeface="Calibri"/>
            </a:endParaRPr>
          </a:p>
          <a:p>
            <a:pPr marL="0" indent="0">
              <a:lnSpc>
                <a:spcPct val="90000"/>
              </a:lnSpc>
            </a:pPr>
            <a:endParaRPr lang="en-US" sz="1600" noProof="1">
              <a:cs typeface="Calibri"/>
            </a:endParaRPr>
          </a:p>
          <a:p>
            <a:pPr marL="269875" indent="-269875">
              <a:lnSpc>
                <a:spcPct val="90000"/>
              </a:lnSpc>
            </a:pPr>
            <a:r>
              <a:rPr lang="en-US" sz="1600" noProof="1"/>
              <a:t>Do tych związanych z dopaminą należą DAT, DRD4, DRD5, TAAR1, MAOA, COMT i DBH. </a:t>
            </a:r>
            <a:endParaRPr lang="en-US" sz="1600" noProof="1">
              <a:cs typeface="Calibri"/>
            </a:endParaRPr>
          </a:p>
          <a:p>
            <a:pPr marL="0" indent="0">
              <a:lnSpc>
                <a:spcPct val="90000"/>
              </a:lnSpc>
            </a:pPr>
            <a:endParaRPr lang="en-US" sz="1600" noProof="1">
              <a:cs typeface="Calibri"/>
            </a:endParaRPr>
          </a:p>
          <a:p>
            <a:pPr marL="269875" indent="-269875">
              <a:lnSpc>
                <a:spcPct val="90000"/>
              </a:lnSpc>
            </a:pPr>
            <a:r>
              <a:rPr lang="en-US" sz="1600" noProof="1"/>
              <a:t>Inne geny związane z ADHD to SERT, HTR1B, SNAP25, GRIN2A, ADRA2A, TPH2 i BDNF.</a:t>
            </a:r>
            <a:endParaRPr lang="en-US" sz="1600" noProof="1">
              <a:cs typeface="Calibri"/>
            </a:endParaRPr>
          </a:p>
          <a:p>
            <a:pPr marL="0" indent="0">
              <a:lnSpc>
                <a:spcPct val="90000"/>
              </a:lnSpc>
            </a:pPr>
            <a:endParaRPr lang="en-US" sz="1600" noProof="1">
              <a:cs typeface="Calibri"/>
            </a:endParaRPr>
          </a:p>
          <a:p>
            <a:pPr marL="269875" indent="-269875">
              <a:lnSpc>
                <a:spcPct val="90000"/>
              </a:lnSpc>
            </a:pPr>
            <a:r>
              <a:rPr lang="en-US" sz="1600" noProof="1"/>
              <a:t>Powszechny wariant genu o nazwie latrofilina 3, szacuje się, że odpowiada za około 9% przypadków, a gdy ten wariant jest obecny, osoby reagują szczególnie dobrze na leki stymulujące.</a:t>
            </a:r>
            <a:endParaRPr lang="en-US" sz="1600" noProof="1">
              <a:cs typeface="Calibri"/>
            </a:endParaRPr>
          </a:p>
          <a:p>
            <a:pPr marL="269875" indent="-269875">
              <a:lnSpc>
                <a:spcPct val="90000"/>
              </a:lnSpc>
            </a:pPr>
            <a:endParaRPr lang="en-US" sz="1500"/>
          </a:p>
        </p:txBody>
      </p:sp>
    </p:spTree>
    <p:extLst>
      <p:ext uri="{BB962C8B-B14F-4D97-AF65-F5344CB8AC3E}">
        <p14:creationId xmlns:p14="http://schemas.microsoft.com/office/powerpoint/2010/main" val="170791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group of people standing on a planet&#10;&#10;Description automatically generated">
            <a:extLst>
              <a:ext uri="{FF2B5EF4-FFF2-40B4-BE49-F238E27FC236}">
                <a16:creationId xmlns:a16="http://schemas.microsoft.com/office/drawing/2014/main" id="{FD62DE10-0BA3-9C93-95C4-2CBBDD1FF25B}"/>
              </a:ext>
            </a:extLst>
          </p:cNvPr>
          <p:cNvPicPr>
            <a:picLocks noChangeAspect="1"/>
          </p:cNvPicPr>
          <p:nvPr/>
        </p:nvPicPr>
        <p:blipFill rotWithShape="1">
          <a:blip r:embed="rId2">
            <a:alphaModFix amt="35000"/>
          </a:blip>
          <a:srcRect t="22536" b="9897"/>
          <a:stretch/>
        </p:blipFill>
        <p:spPr>
          <a:xfrm>
            <a:off x="20" y="10"/>
            <a:ext cx="12191980" cy="6857990"/>
          </a:xfrm>
          <a:prstGeom prst="rect">
            <a:avLst/>
          </a:prstGeom>
        </p:spPr>
      </p:pic>
      <p:sp>
        <p:nvSpPr>
          <p:cNvPr id="2" name="Title 1">
            <a:extLst>
              <a:ext uri="{FF2B5EF4-FFF2-40B4-BE49-F238E27FC236}">
                <a16:creationId xmlns:a16="http://schemas.microsoft.com/office/drawing/2014/main" id="{8ADD017B-06E0-32F2-A2AA-44BA5C2FDC91}"/>
              </a:ext>
            </a:extLst>
          </p:cNvPr>
          <p:cNvSpPr>
            <a:spLocks noGrp="1"/>
          </p:cNvSpPr>
          <p:nvPr>
            <p:ph type="title"/>
          </p:nvPr>
        </p:nvSpPr>
        <p:spPr>
          <a:xfrm>
            <a:off x="427566" y="1509184"/>
            <a:ext cx="7197726" cy="2421464"/>
          </a:xfrm>
        </p:spPr>
        <p:txBody>
          <a:bodyPr vert="horz" lIns="91440" tIns="45720" rIns="91440" bIns="45720" rtlCol="0" anchor="b">
            <a:normAutofit/>
          </a:bodyPr>
          <a:lstStyle/>
          <a:p>
            <a:pPr algn="r"/>
            <a:r>
              <a:rPr lang="en-US" sz="4800" b="1" noProof="1">
                <a:solidFill>
                  <a:schemeClr val="tx1">
                    <a:lumMod val="85000"/>
                  </a:schemeClr>
                </a:solidFill>
              </a:rPr>
              <a:t>Środowisko</a:t>
            </a:r>
            <a:endParaRPr lang="en-US" sz="4800" b="1" noProof="1">
              <a:solidFill>
                <a:schemeClr val="tx1">
                  <a:lumMod val="85000"/>
                </a:schemeClr>
              </a:solidFill>
              <a:cs typeface="Calibri Light"/>
            </a:endParaRPr>
          </a:p>
        </p:txBody>
      </p:sp>
    </p:spTree>
    <p:extLst>
      <p:ext uri="{BB962C8B-B14F-4D97-AF65-F5344CB8AC3E}">
        <p14:creationId xmlns:p14="http://schemas.microsoft.com/office/powerpoint/2010/main" val="4061230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63F50-20D7-C5D5-6014-9F5CE9816425}"/>
              </a:ext>
            </a:extLst>
          </p:cNvPr>
          <p:cNvSpPr>
            <a:spLocks noGrp="1"/>
          </p:cNvSpPr>
          <p:nvPr>
            <p:ph type="title"/>
          </p:nvPr>
        </p:nvSpPr>
        <p:spPr>
          <a:xfrm>
            <a:off x="4955458" y="258097"/>
            <a:ext cx="6942325" cy="1802990"/>
          </a:xfrm>
        </p:spPr>
        <p:txBody>
          <a:bodyPr>
            <a:normAutofit/>
          </a:bodyPr>
          <a:lstStyle/>
          <a:p>
            <a:pPr algn="ctr">
              <a:lnSpc>
                <a:spcPct val="90000"/>
              </a:lnSpc>
            </a:pPr>
            <a:r>
              <a:rPr lang="en-US" sz="2500" b="1" noProof="1">
                <a:solidFill>
                  <a:schemeClr val="tx1">
                    <a:lumMod val="85000"/>
                  </a:schemeClr>
                </a:solidFill>
                <a:latin typeface="Arial"/>
                <a:ea typeface="+mj-lt"/>
                <a:cs typeface="+mj-lt"/>
              </a:rPr>
              <a:t>Czynniki środowiskowe, oprócz genetycznych mogą odgrywać pewną rolę w powstawaniu ADHD.</a:t>
            </a:r>
            <a:endParaRPr lang="en-US" sz="2500" b="1" noProof="1">
              <a:solidFill>
                <a:schemeClr val="tx1">
                  <a:lumMod val="85000"/>
                </a:schemeClr>
              </a:solidFill>
              <a:latin typeface="Arial"/>
              <a:cs typeface="Arial"/>
            </a:endParaRPr>
          </a:p>
        </p:txBody>
      </p:sp>
      <p:sp>
        <p:nvSpPr>
          <p:cNvPr id="3" name="Content Placeholder 2">
            <a:extLst>
              <a:ext uri="{FF2B5EF4-FFF2-40B4-BE49-F238E27FC236}">
                <a16:creationId xmlns:a16="http://schemas.microsoft.com/office/drawing/2014/main" id="{1BAFD3DA-A51B-2B63-78F5-CC0403450C49}"/>
              </a:ext>
            </a:extLst>
          </p:cNvPr>
          <p:cNvSpPr>
            <a:spLocks noGrp="1"/>
          </p:cNvSpPr>
          <p:nvPr>
            <p:ph idx="1"/>
          </p:nvPr>
        </p:nvSpPr>
        <p:spPr>
          <a:xfrm>
            <a:off x="5018958" y="1997587"/>
            <a:ext cx="7058741" cy="4353232"/>
          </a:xfrm>
        </p:spPr>
        <p:txBody>
          <a:bodyPr vert="horz" lIns="91440" tIns="45720" rIns="91440" bIns="45720" rtlCol="0" anchor="ctr">
            <a:noAutofit/>
          </a:bodyPr>
          <a:lstStyle/>
          <a:p>
            <a:pPr>
              <a:lnSpc>
                <a:spcPct val="90000"/>
              </a:lnSpc>
              <a:buFont typeface="Courier New"/>
              <a:buChar char="o"/>
            </a:pPr>
            <a:r>
              <a:rPr lang="en-US" noProof="1">
                <a:ea typeface="+mn-lt"/>
                <a:cs typeface="+mn-lt"/>
              </a:rPr>
              <a:t>Dzieci narażone na pewne substancje toksyczne, takie jak ołów lub polichlorowane bifenyle (PCB) mogą rozwijać problemy przypominające ADHD. </a:t>
            </a:r>
            <a:endParaRPr lang="en-US" noProof="1">
              <a:cs typeface="Calibri"/>
            </a:endParaRPr>
          </a:p>
          <a:p>
            <a:pPr marL="269875" indent="-269875">
              <a:lnSpc>
                <a:spcPct val="90000"/>
              </a:lnSpc>
              <a:buFont typeface="Courier New"/>
              <a:buChar char="o"/>
            </a:pPr>
            <a:endParaRPr lang="en-US" noProof="1">
              <a:cs typeface="Calibri"/>
            </a:endParaRPr>
          </a:p>
          <a:p>
            <a:pPr marL="269875" indent="-269875">
              <a:lnSpc>
                <a:spcPct val="90000"/>
              </a:lnSpc>
              <a:buFont typeface="Courier New"/>
              <a:buChar char="o"/>
            </a:pPr>
            <a:r>
              <a:rPr lang="en-US" noProof="1">
                <a:ea typeface="+mn-lt"/>
                <a:cs typeface="+mn-lt"/>
              </a:rPr>
              <a:t>Spożycie alkoholu w ciąży może powodować zaburzenia spektrum alkoholowego płodu, które mogą obejmować ADHD lub objawy podobne do niego.</a:t>
            </a:r>
            <a:endParaRPr lang="en-US" noProof="1">
              <a:cs typeface="Calibri"/>
            </a:endParaRPr>
          </a:p>
          <a:p>
            <a:pPr marL="269875" indent="-269875">
              <a:lnSpc>
                <a:spcPct val="90000"/>
              </a:lnSpc>
              <a:buFont typeface="Courier New"/>
              <a:buChar char="o"/>
            </a:pPr>
            <a:endParaRPr lang="en-US" noProof="1">
              <a:cs typeface="Calibri"/>
            </a:endParaRPr>
          </a:p>
          <a:p>
            <a:pPr marL="269875" indent="-269875">
              <a:lnSpc>
                <a:spcPct val="90000"/>
              </a:lnSpc>
              <a:buFont typeface="Courier New"/>
              <a:buChar char="o"/>
            </a:pPr>
            <a:r>
              <a:rPr lang="en-US" noProof="1">
                <a:ea typeface="+mn-lt"/>
                <a:cs typeface="+mn-lt"/>
              </a:rPr>
              <a:t>Ekspozycja na dym tytoniowy w czasie ciąży może powodować problemy z rozwojem centralnego układu nerwowego i zwiększać ryzyko ADHD. </a:t>
            </a:r>
            <a:endParaRPr lang="en-US" noProof="1">
              <a:cs typeface="Calibri"/>
            </a:endParaRPr>
          </a:p>
          <a:p>
            <a:pPr marL="269875" indent="-269875">
              <a:lnSpc>
                <a:spcPct val="90000"/>
              </a:lnSpc>
              <a:buFont typeface="Courier New"/>
              <a:buChar char="o"/>
            </a:pPr>
            <a:endParaRPr lang="en-US" noProof="1">
              <a:cs typeface="Calibri"/>
            </a:endParaRPr>
          </a:p>
          <a:p>
            <a:pPr marL="269875" indent="-269875">
              <a:lnSpc>
                <a:spcPct val="90000"/>
              </a:lnSpc>
              <a:buFont typeface="Courier New"/>
              <a:buChar char="o"/>
            </a:pPr>
            <a:r>
              <a:rPr lang="en-US" noProof="1">
                <a:ea typeface="+mn-lt"/>
                <a:cs typeface="+mn-lt"/>
              </a:rPr>
              <a:t>Ekspozycja na insektycydy fosforoorganiczne, chloropiryfos i dialkilofosforan, wiąże się z zwiększonym ryzykiem ADHD.</a:t>
            </a:r>
            <a:endParaRPr lang="en-US" noProof="1">
              <a:cs typeface="Calibri"/>
            </a:endParaRPr>
          </a:p>
        </p:txBody>
      </p:sp>
      <p:pic>
        <p:nvPicPr>
          <p:cNvPr id="5" name="Picture 4" descr="A green smoke with a skull and crossbones&#10;&#10;Description automatically generated">
            <a:extLst>
              <a:ext uri="{FF2B5EF4-FFF2-40B4-BE49-F238E27FC236}">
                <a16:creationId xmlns:a16="http://schemas.microsoft.com/office/drawing/2014/main" id="{4DA5B86B-377C-726A-76D1-CA5596BE0FFE}"/>
              </a:ext>
            </a:extLst>
          </p:cNvPr>
          <p:cNvPicPr>
            <a:picLocks noChangeAspect="1"/>
          </p:cNvPicPr>
          <p:nvPr/>
        </p:nvPicPr>
        <p:blipFill>
          <a:blip r:embed="rId3"/>
          <a:stretch>
            <a:fillRect/>
          </a:stretch>
        </p:blipFill>
        <p:spPr>
          <a:xfrm>
            <a:off x="-750378" y="412531"/>
            <a:ext cx="6782204" cy="5770179"/>
          </a:xfrm>
          <a:prstGeom prst="rect">
            <a:avLst/>
          </a:prstGeom>
        </p:spPr>
      </p:pic>
    </p:spTree>
    <p:extLst>
      <p:ext uri="{BB962C8B-B14F-4D97-AF65-F5344CB8AC3E}">
        <p14:creationId xmlns:p14="http://schemas.microsoft.com/office/powerpoint/2010/main" val="372927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00F125-AA48-3886-0C34-041550CC560E}"/>
              </a:ext>
            </a:extLst>
          </p:cNvPr>
          <p:cNvSpPr>
            <a:spLocks noGrp="1"/>
          </p:cNvSpPr>
          <p:nvPr>
            <p:ph idx="1"/>
          </p:nvPr>
        </p:nvSpPr>
        <p:spPr>
          <a:xfrm>
            <a:off x="4633047" y="533252"/>
            <a:ext cx="6844446" cy="3306871"/>
          </a:xfrm>
        </p:spPr>
        <p:txBody>
          <a:bodyPr vert="horz" lIns="91440" tIns="45720" rIns="91440" bIns="45720" rtlCol="0" anchor="t">
            <a:normAutofit/>
          </a:bodyPr>
          <a:lstStyle/>
          <a:p>
            <a:pPr marL="0" indent="0" algn="ctr">
              <a:buNone/>
            </a:pPr>
            <a:r>
              <a:rPr lang="en-US" sz="2800" noProof="1">
                <a:solidFill>
                  <a:schemeClr val="tx1">
                    <a:lumMod val="85000"/>
                  </a:schemeClr>
                </a:solidFill>
                <a:ea typeface="+mn-lt"/>
                <a:cs typeface="+mn-lt"/>
              </a:rPr>
              <a:t>U osób z hipokaliemiczną nadmierną stymulacją sensoryczną czasami diagnozuje się zespół nadpobudliwości psychoruchowej z deficytem uwagi (ADHD), co zwiększa prawdopodobieństwo, że podtyp ADHD ma przyczynę, którą można zrozumieć mechanicznie i leczyć w nowatorski sposób. </a:t>
            </a:r>
          </a:p>
          <a:p>
            <a:pPr marL="0" indent="0" algn="ctr">
              <a:buNone/>
            </a:pPr>
            <a:endParaRPr lang="en-US" sz="2800" noProof="1">
              <a:solidFill>
                <a:schemeClr val="tx1">
                  <a:lumMod val="85000"/>
                </a:schemeClr>
              </a:solidFill>
              <a:ea typeface="+mn-lt"/>
              <a:cs typeface="+mn-lt"/>
            </a:endParaRPr>
          </a:p>
          <a:p>
            <a:pPr marL="0" indent="0" algn="ctr">
              <a:buNone/>
            </a:pPr>
            <a:endParaRPr lang="en-US" sz="2800" noProof="1">
              <a:solidFill>
                <a:schemeClr val="tx1">
                  <a:lumMod val="85000"/>
                </a:schemeClr>
              </a:solidFill>
              <a:cs typeface="Calibri"/>
            </a:endParaRPr>
          </a:p>
        </p:txBody>
      </p:sp>
      <p:pic>
        <p:nvPicPr>
          <p:cNvPr id="2" name="Picture 1" descr="A person sitting cross legged with hands on head&#10;&#10;Description automatically generated">
            <a:extLst>
              <a:ext uri="{FF2B5EF4-FFF2-40B4-BE49-F238E27FC236}">
                <a16:creationId xmlns:a16="http://schemas.microsoft.com/office/drawing/2014/main" id="{4C27530F-D754-55E5-512A-56D80097D1B6}"/>
              </a:ext>
            </a:extLst>
          </p:cNvPr>
          <p:cNvPicPr>
            <a:picLocks noChangeAspect="1"/>
          </p:cNvPicPr>
          <p:nvPr/>
        </p:nvPicPr>
        <p:blipFill>
          <a:blip r:embed="rId2"/>
          <a:stretch>
            <a:fillRect/>
          </a:stretch>
        </p:blipFill>
        <p:spPr>
          <a:xfrm>
            <a:off x="365868" y="123497"/>
            <a:ext cx="3945367" cy="4114800"/>
          </a:xfrm>
          <a:prstGeom prst="rect">
            <a:avLst/>
          </a:prstGeom>
        </p:spPr>
      </p:pic>
      <p:sp>
        <p:nvSpPr>
          <p:cNvPr id="5" name="TextBox 4">
            <a:extLst>
              <a:ext uri="{FF2B5EF4-FFF2-40B4-BE49-F238E27FC236}">
                <a16:creationId xmlns:a16="http://schemas.microsoft.com/office/drawing/2014/main" id="{DFDA3D95-41C1-873F-ECBD-26B782E8C3F7}"/>
              </a:ext>
            </a:extLst>
          </p:cNvPr>
          <p:cNvSpPr txBox="1"/>
          <p:nvPr/>
        </p:nvSpPr>
        <p:spPr>
          <a:xfrm>
            <a:off x="369525" y="4479370"/>
            <a:ext cx="5790667"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noProof="1">
                <a:solidFill>
                  <a:schemeClr val="tx1">
                    <a:lumMod val="85000"/>
                  </a:schemeClr>
                </a:solidFill>
                <a:cs typeface="Calibri"/>
              </a:rPr>
              <a:t>Przeciążenie sensoryczne można leczyć podaniem doustym potasu (glukonianem potasu).</a:t>
            </a:r>
            <a:endParaRPr lang="en-US" noProof="1">
              <a:solidFill>
                <a:schemeClr val="tx1">
                  <a:lumMod val="85000"/>
                </a:schemeClr>
              </a:solidFill>
              <a:cs typeface="Calibri" panose="020F0502020204030204"/>
            </a:endParaRPr>
          </a:p>
        </p:txBody>
      </p:sp>
      <p:pic>
        <p:nvPicPr>
          <p:cNvPr id="6" name="Picture 5" descr="A blue square with a letter k and a white text&#10;&#10;Description automatically generated">
            <a:extLst>
              <a:ext uri="{FF2B5EF4-FFF2-40B4-BE49-F238E27FC236}">
                <a16:creationId xmlns:a16="http://schemas.microsoft.com/office/drawing/2014/main" id="{E0E9D93B-5F90-CFA9-0453-34598CDD70C3}"/>
              </a:ext>
            </a:extLst>
          </p:cNvPr>
          <p:cNvPicPr>
            <a:picLocks noChangeAspect="1"/>
          </p:cNvPicPr>
          <p:nvPr/>
        </p:nvPicPr>
        <p:blipFill>
          <a:blip r:embed="rId3"/>
          <a:stretch>
            <a:fillRect/>
          </a:stretch>
        </p:blipFill>
        <p:spPr>
          <a:xfrm>
            <a:off x="6899925" y="3710151"/>
            <a:ext cx="2911597" cy="290611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632678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A5AEB7-A8F7-D527-E8BA-DFAF7E319DFA}"/>
              </a:ext>
            </a:extLst>
          </p:cNvPr>
          <p:cNvSpPr>
            <a:spLocks noGrp="1"/>
          </p:cNvSpPr>
          <p:nvPr>
            <p:ph idx="1"/>
          </p:nvPr>
        </p:nvSpPr>
        <p:spPr>
          <a:xfrm>
            <a:off x="1358901" y="1540935"/>
            <a:ext cx="9786409" cy="3784600"/>
          </a:xfrm>
        </p:spPr>
        <p:txBody>
          <a:bodyPr vert="horz" lIns="91440" tIns="45720" rIns="91440" bIns="45720" rtlCol="0" anchor="ctr">
            <a:noAutofit/>
          </a:bodyPr>
          <a:lstStyle/>
          <a:p>
            <a:pPr>
              <a:buFont typeface="Courier New"/>
              <a:buChar char="o"/>
            </a:pPr>
            <a:r>
              <a:rPr lang="en-US" sz="2000" noProof="1">
                <a:solidFill>
                  <a:schemeClr val="tx1">
                    <a:lumMod val="85000"/>
                  </a:schemeClr>
                </a:solidFill>
                <a:ea typeface="+mn-lt"/>
                <a:cs typeface="+mn-lt"/>
              </a:rPr>
              <a:t>Skrajne przedwczesne porody, bardzo niska masa urodzeniowa oraz skrajne zaniedbanie, znęcanie się lub deprywacja społeczna również zwiększają ryzyko wystąpienia ADHD.</a:t>
            </a:r>
            <a:endParaRPr lang="en-US" sz="2000" noProof="1">
              <a:solidFill>
                <a:schemeClr val="tx1">
                  <a:lumMod val="85000"/>
                </a:schemeClr>
              </a:solidFill>
              <a:cs typeface="Calibri" panose="020F0502020204030204"/>
            </a:endParaRPr>
          </a:p>
          <a:p>
            <a:pPr marL="0" indent="0">
              <a:buClr>
                <a:srgbClr val="FFFFFF"/>
              </a:buClr>
              <a:buNone/>
            </a:pPr>
            <a:endParaRPr lang="en-US" sz="2000" noProof="1">
              <a:solidFill>
                <a:schemeClr val="tx1">
                  <a:lumMod val="85000"/>
                </a:schemeClr>
              </a:solidFill>
              <a:ea typeface="+mn-lt"/>
              <a:cs typeface="+mn-lt"/>
            </a:endParaRPr>
          </a:p>
          <a:p>
            <a:pPr marL="269875" indent="-269875">
              <a:buFont typeface="Courier New"/>
              <a:buChar char="o"/>
            </a:pPr>
            <a:r>
              <a:rPr lang="en-US" sz="2000" noProof="1">
                <a:solidFill>
                  <a:schemeClr val="tx1">
                    <a:lumMod val="85000"/>
                  </a:schemeClr>
                </a:solidFill>
                <a:ea typeface="+mn-lt"/>
                <a:cs typeface="+mn-lt"/>
              </a:rPr>
              <a:t>Pewne infekcje w czasie ciąży, przy porodzie i we wczesnym dzieciństwie. Wśród tych infekcji znajdują się, między innymi, różne wirusy (odra, encefalopatia od ospy wietrznej, różyczka, enterowirus 71). </a:t>
            </a:r>
            <a:endParaRPr lang="en-US" sz="2000" noProof="1">
              <a:solidFill>
                <a:schemeClr val="tx1">
                  <a:lumMod val="85000"/>
                </a:schemeClr>
              </a:solidFill>
              <a:cs typeface="Calibri" panose="020F0502020204030204"/>
            </a:endParaRPr>
          </a:p>
          <a:p>
            <a:pPr marL="0" indent="0">
              <a:buClr>
                <a:srgbClr val="FFFFFF"/>
              </a:buClr>
              <a:buNone/>
            </a:pPr>
            <a:endParaRPr lang="en-US" sz="2000" noProof="1">
              <a:solidFill>
                <a:schemeClr val="tx1">
                  <a:lumMod val="85000"/>
                </a:schemeClr>
              </a:solidFill>
              <a:ea typeface="+mn-lt"/>
              <a:cs typeface="+mn-lt"/>
            </a:endParaRPr>
          </a:p>
          <a:p>
            <a:pPr marL="269875" indent="-269875">
              <a:buFont typeface="Courier New"/>
              <a:buChar char="o"/>
            </a:pPr>
            <a:r>
              <a:rPr lang="en-US" sz="2000" noProof="1">
                <a:solidFill>
                  <a:schemeClr val="tx1">
                    <a:lumMod val="85000"/>
                  </a:schemeClr>
                </a:solidFill>
                <a:ea typeface="+mn-lt"/>
                <a:cs typeface="+mn-lt"/>
              </a:rPr>
              <a:t>Co najmniej 30% dzieci po urazie mózgu rozwija później ADHD, a około 5% przypadków jest spowodowanych uszkodzeniem mózgu.</a:t>
            </a:r>
          </a:p>
          <a:p>
            <a:pPr marL="0" indent="0">
              <a:buClr>
                <a:srgbClr val="FFFFFF"/>
              </a:buClr>
              <a:buNone/>
            </a:pPr>
            <a:endParaRPr lang="en-US" sz="2000" noProof="1">
              <a:solidFill>
                <a:schemeClr val="tx1">
                  <a:lumMod val="85000"/>
                </a:schemeClr>
              </a:solidFill>
              <a:ea typeface="+mn-lt"/>
              <a:cs typeface="+mn-lt"/>
            </a:endParaRPr>
          </a:p>
          <a:p>
            <a:pPr marL="269875" indent="-269875">
              <a:buFont typeface="Courier New"/>
              <a:buChar char="o"/>
            </a:pPr>
            <a:r>
              <a:rPr lang="en-US" sz="2000" noProof="1">
                <a:solidFill>
                  <a:schemeClr val="tx1">
                    <a:lumMod val="85000"/>
                  </a:schemeClr>
                </a:solidFill>
                <a:ea typeface="+mn-lt"/>
                <a:cs typeface="+mn-lt"/>
              </a:rPr>
              <a:t>Zachowania typowe dla ADHD występują częściej u dzieci, które doświadczyły przemocy i nadużyć emocjonalnych.</a:t>
            </a:r>
            <a:endParaRPr lang="en-US" sz="2000" noProof="1">
              <a:solidFill>
                <a:schemeClr val="tx1">
                  <a:lumMod val="85000"/>
                </a:schemeClr>
              </a:solidFill>
              <a:cs typeface="Calibri" panose="020F0502020204030204"/>
            </a:endParaRPr>
          </a:p>
        </p:txBody>
      </p:sp>
      <p:pic>
        <p:nvPicPr>
          <p:cNvPr id="4" name="Obraz 3" descr="ADHD – zespół nadpobudliwości psychoruchowej z zaburzeniami uwagi |  trzymsie.pl">
            <a:extLst>
              <a:ext uri="{FF2B5EF4-FFF2-40B4-BE49-F238E27FC236}">
                <a16:creationId xmlns:a16="http://schemas.microsoft.com/office/drawing/2014/main" id="{10426F26-185A-D60A-21C0-96CDF3BFEBD9}"/>
              </a:ext>
            </a:extLst>
          </p:cNvPr>
          <p:cNvPicPr>
            <a:picLocks noChangeAspect="1"/>
          </p:cNvPicPr>
          <p:nvPr/>
        </p:nvPicPr>
        <p:blipFill>
          <a:blip r:embed="rId3"/>
          <a:stretch>
            <a:fillRect/>
          </a:stretch>
        </p:blipFill>
        <p:spPr>
          <a:xfrm flipH="1">
            <a:off x="-3939" y="-630"/>
            <a:ext cx="12196703" cy="6852646"/>
          </a:xfrm>
          <a:prstGeom prst="rect">
            <a:avLst/>
          </a:prstGeom>
        </p:spPr>
      </p:pic>
    </p:spTree>
    <p:extLst>
      <p:ext uri="{BB962C8B-B14F-4D97-AF65-F5344CB8AC3E}">
        <p14:creationId xmlns:p14="http://schemas.microsoft.com/office/powerpoint/2010/main" val="446851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855E4F-899B-B924-3EAA-41A29F905047}"/>
              </a:ext>
            </a:extLst>
          </p:cNvPr>
          <p:cNvSpPr>
            <a:spLocks noGrp="1"/>
          </p:cNvSpPr>
          <p:nvPr>
            <p:ph idx="1"/>
          </p:nvPr>
        </p:nvSpPr>
        <p:spPr>
          <a:xfrm>
            <a:off x="273051" y="1861457"/>
            <a:ext cx="7815035" cy="3392110"/>
          </a:xfrm>
        </p:spPr>
        <p:txBody>
          <a:bodyPr vert="horz" lIns="91440" tIns="45720" rIns="91440" bIns="45720" rtlCol="0" anchor="ctr">
            <a:noAutofit/>
          </a:bodyPr>
          <a:lstStyle/>
          <a:p>
            <a:pPr>
              <a:buFont typeface="Courier New"/>
              <a:buChar char="o"/>
            </a:pPr>
            <a:r>
              <a:rPr lang="en-US" sz="2400" noProof="1">
                <a:solidFill>
                  <a:schemeClr val="bg1">
                    <a:lumMod val="85000"/>
                  </a:schemeClr>
                </a:solidFill>
                <a:ea typeface="+mn-lt"/>
                <a:cs typeface="+mn-lt"/>
              </a:rPr>
              <a:t>Niektóre badania sugerują, że u niektórych dzieci spożywanie sztucznych barwników spożywczych i  konserwantów może być związane ze zwiększoną występowalnością ADHD lub objawów podobnych do ADHD u tych dzieci. Jednak dowody są słabe i mogą dotyczyć tylko dzieci z nietolerancją pokarmową na te składniki. </a:t>
            </a:r>
            <a:endParaRPr lang="en-US" sz="2400" noProof="1">
              <a:solidFill>
                <a:schemeClr val="bg1">
                  <a:lumMod val="85000"/>
                </a:schemeClr>
              </a:solidFill>
              <a:cs typeface="Calibri"/>
            </a:endParaRPr>
          </a:p>
          <a:p>
            <a:pPr marL="269875" indent="-269875">
              <a:buFont typeface="Courier New"/>
              <a:buChar char="o"/>
            </a:pPr>
            <a:endParaRPr lang="en-US" sz="2400" noProof="1">
              <a:solidFill>
                <a:schemeClr val="bg1">
                  <a:lumMod val="85000"/>
                </a:schemeClr>
              </a:solidFill>
              <a:ea typeface="+mn-lt"/>
              <a:cs typeface="+mn-lt"/>
            </a:endParaRPr>
          </a:p>
          <a:p>
            <a:pPr marL="269875" indent="-269875">
              <a:buFont typeface="Courier New"/>
              <a:buChar char="o"/>
            </a:pPr>
            <a:endParaRPr lang="en-US" sz="2400" noProof="1">
              <a:solidFill>
                <a:schemeClr val="bg1">
                  <a:lumMod val="85000"/>
                </a:schemeClr>
              </a:solidFill>
              <a:ea typeface="+mn-lt"/>
              <a:cs typeface="+mn-lt"/>
            </a:endParaRPr>
          </a:p>
          <a:p>
            <a:pPr marL="269875" indent="-269875">
              <a:buFont typeface="Courier New"/>
              <a:buChar char="o"/>
            </a:pPr>
            <a:r>
              <a:rPr lang="en-US" sz="2400" noProof="1">
                <a:solidFill>
                  <a:schemeClr val="bg1">
                    <a:lumMod val="85000"/>
                  </a:schemeClr>
                </a:solidFill>
                <a:ea typeface="+mn-lt"/>
                <a:cs typeface="+mn-lt"/>
              </a:rPr>
              <a:t>Unia Europejska wprowadziła środki regulacyjne oparte na tych obawach. W mniejszości dzieci nietolerancje lub alergie na pewne produkty spożywcze mogą pogarszać objawy ADHD.</a:t>
            </a:r>
            <a:endParaRPr lang="en-US" sz="2400" noProof="1">
              <a:solidFill>
                <a:schemeClr val="bg1">
                  <a:lumMod val="85000"/>
                </a:schemeClr>
              </a:solidFill>
              <a:cs typeface="Calibri"/>
            </a:endParaRPr>
          </a:p>
        </p:txBody>
      </p:sp>
      <p:pic>
        <p:nvPicPr>
          <p:cNvPr id="4" name="Picture 3" descr="A group of different colors of paint&#10;&#10;Description automatically generated">
            <a:extLst>
              <a:ext uri="{FF2B5EF4-FFF2-40B4-BE49-F238E27FC236}">
                <a16:creationId xmlns:a16="http://schemas.microsoft.com/office/drawing/2014/main" id="{86351858-B6B6-42A8-A41E-26480A017A54}"/>
              </a:ext>
            </a:extLst>
          </p:cNvPr>
          <p:cNvPicPr>
            <a:picLocks noChangeAspect="1"/>
          </p:cNvPicPr>
          <p:nvPr/>
        </p:nvPicPr>
        <p:blipFill>
          <a:blip r:embed="rId3"/>
          <a:stretch>
            <a:fillRect/>
          </a:stretch>
        </p:blipFill>
        <p:spPr>
          <a:xfrm>
            <a:off x="9051646" y="44669"/>
            <a:ext cx="2996226" cy="6702972"/>
          </a:xfrm>
          <a:prstGeom prst="rect">
            <a:avLst/>
          </a:prstGeom>
        </p:spPr>
      </p:pic>
    </p:spTree>
    <p:extLst>
      <p:ext uri="{BB962C8B-B14F-4D97-AF65-F5344CB8AC3E}">
        <p14:creationId xmlns:p14="http://schemas.microsoft.com/office/powerpoint/2010/main" val="233968850"/>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FA132-4D8A-6E16-3AC7-C6FDE076586E}"/>
              </a:ext>
            </a:extLst>
          </p:cNvPr>
          <p:cNvSpPr>
            <a:spLocks noGrp="1"/>
          </p:cNvSpPr>
          <p:nvPr>
            <p:ph type="title"/>
          </p:nvPr>
        </p:nvSpPr>
        <p:spPr>
          <a:xfrm>
            <a:off x="637589" y="619007"/>
            <a:ext cx="11197989" cy="1409230"/>
          </a:xfrm>
        </p:spPr>
        <p:txBody>
          <a:bodyPr>
            <a:normAutofit/>
          </a:bodyPr>
          <a:lstStyle/>
          <a:p>
            <a:pPr algn="ctr"/>
            <a:r>
              <a:rPr lang="en-US" sz="3200" b="1" noProof="1">
                <a:solidFill>
                  <a:schemeClr val="tx1">
                    <a:lumMod val="85000"/>
                  </a:schemeClr>
                </a:solidFill>
                <a:latin typeface="Arial"/>
                <a:ea typeface="+mj-lt"/>
                <a:cs typeface="+mj-lt"/>
              </a:rPr>
              <a:t>CZY Korzystanie z mediów POWODUJE ADHD?</a:t>
            </a:r>
            <a:endParaRPr lang="en-US" sz="3200" b="1" noProof="1">
              <a:solidFill>
                <a:schemeClr val="tx1">
                  <a:lumMod val="85000"/>
                </a:schemeClr>
              </a:solidFill>
              <a:latin typeface="Arial"/>
              <a:cs typeface="Arial"/>
            </a:endParaRPr>
          </a:p>
        </p:txBody>
      </p:sp>
      <p:graphicFrame>
        <p:nvGraphicFramePr>
          <p:cNvPr id="6" name="Content Placeholder 2">
            <a:extLst>
              <a:ext uri="{FF2B5EF4-FFF2-40B4-BE49-F238E27FC236}">
                <a16:creationId xmlns:a16="http://schemas.microsoft.com/office/drawing/2014/main" id="{42CD2198-D636-7C0F-568A-B4B1DC201DA5}"/>
              </a:ext>
            </a:extLst>
          </p:cNvPr>
          <p:cNvGraphicFramePr>
            <a:graphicFrameLocks noGrp="1"/>
          </p:cNvGraphicFramePr>
          <p:nvPr>
            <p:ph idx="1"/>
            <p:extLst>
              <p:ext uri="{D42A27DB-BD31-4B8C-83A1-F6EECF244321}">
                <p14:modId xmlns:p14="http://schemas.microsoft.com/office/powerpoint/2010/main" val="3821342290"/>
              </p:ext>
            </p:extLst>
          </p:nvPr>
        </p:nvGraphicFramePr>
        <p:xfrm>
          <a:off x="286000" y="1821971"/>
          <a:ext cx="11736136" cy="4086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a:extLst>
              <a:ext uri="{FF2B5EF4-FFF2-40B4-BE49-F238E27FC236}">
                <a16:creationId xmlns:a16="http://schemas.microsoft.com/office/drawing/2014/main" id="{3FEB6447-0623-33A5-7EFD-9E41C44905E0}"/>
              </a:ext>
            </a:extLst>
          </p:cNvPr>
          <p:cNvPicPr>
            <a:picLocks noChangeAspect="1"/>
          </p:cNvPicPr>
          <p:nvPr/>
        </p:nvPicPr>
        <p:blipFill>
          <a:blip r:embed="rId7"/>
          <a:stretch>
            <a:fillRect/>
          </a:stretch>
        </p:blipFill>
        <p:spPr>
          <a:xfrm>
            <a:off x="4309241" y="2858601"/>
            <a:ext cx="3678622" cy="2218109"/>
          </a:xfrm>
          <a:prstGeom prst="rect">
            <a:avLst/>
          </a:prstGeom>
        </p:spPr>
      </p:pic>
    </p:spTree>
    <p:extLst>
      <p:ext uri="{BB962C8B-B14F-4D97-AF65-F5344CB8AC3E}">
        <p14:creationId xmlns:p14="http://schemas.microsoft.com/office/powerpoint/2010/main" val="1451886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0B09669-2A28-12DB-8C06-7837AE0F9E4C}"/>
              </a:ext>
            </a:extLst>
          </p:cNvPr>
          <p:cNvSpPr>
            <a:spLocks noGrp="1"/>
          </p:cNvSpPr>
          <p:nvPr>
            <p:ph type="title"/>
          </p:nvPr>
        </p:nvSpPr>
        <p:spPr>
          <a:xfrm>
            <a:off x="462454" y="1150076"/>
            <a:ext cx="3659389" cy="4557849"/>
          </a:xfrm>
        </p:spPr>
        <p:txBody>
          <a:bodyPr>
            <a:normAutofit/>
          </a:bodyPr>
          <a:lstStyle/>
          <a:p>
            <a:r>
              <a:rPr lang="en-US" sz="4400" b="1" noProof="1">
                <a:solidFill>
                  <a:schemeClr val="tx1">
                    <a:lumMod val="85000"/>
                  </a:schemeClr>
                </a:solidFill>
              </a:rPr>
              <a:t>Czy cukier powoduje ADHD?</a:t>
            </a:r>
            <a:endParaRPr lang="pl-PL" noProof="1">
              <a:solidFill>
                <a:schemeClr val="tx1">
                  <a:lumMod val="85000"/>
                </a:schemeClr>
              </a:solidFill>
            </a:endParaRPr>
          </a:p>
        </p:txBody>
      </p:sp>
      <p:sp>
        <p:nvSpPr>
          <p:cNvPr id="3" name="Content Placeholder 2">
            <a:extLst>
              <a:ext uri="{FF2B5EF4-FFF2-40B4-BE49-F238E27FC236}">
                <a16:creationId xmlns:a16="http://schemas.microsoft.com/office/drawing/2014/main" id="{524B80F6-D366-E3DF-6F6A-26DB2A151EBD}"/>
              </a:ext>
            </a:extLst>
          </p:cNvPr>
          <p:cNvSpPr>
            <a:spLocks noGrp="1"/>
          </p:cNvSpPr>
          <p:nvPr>
            <p:ph idx="1"/>
          </p:nvPr>
        </p:nvSpPr>
        <p:spPr>
          <a:xfrm>
            <a:off x="4988658" y="1150076"/>
            <a:ext cx="6866793" cy="4557849"/>
          </a:xfrm>
        </p:spPr>
        <p:txBody>
          <a:bodyPr vert="horz" lIns="91440" tIns="45720" rIns="91440" bIns="45720" rtlCol="0">
            <a:normAutofit/>
          </a:bodyPr>
          <a:lstStyle/>
          <a:p>
            <a:pPr marL="0" indent="0" algn="ctr">
              <a:buNone/>
            </a:pPr>
            <a:r>
              <a:rPr lang="en-US" sz="2400" noProof="1">
                <a:solidFill>
                  <a:schemeClr val="tx1">
                    <a:lumMod val="85000"/>
                  </a:schemeClr>
                </a:solidFill>
                <a:ea typeface="+mn-lt"/>
                <a:cs typeface="+mn-lt"/>
              </a:rPr>
              <a:t>Badania nie potwierdzają popularnych przekonań, że ADHD jest spowodowane nadmiernym spożyciem rafinowanego cukru, zbyt dużym czasem spędzonym przed telewizorem, złym rodzicielstwem, ubóstwem czy chaosem rodzinnym; jednakże mogą one pogarszać objawy ADHD u pewnych osób.</a:t>
            </a:r>
            <a:endParaRPr lang="en-US" sz="2400" noProof="1">
              <a:solidFill>
                <a:schemeClr val="tx1">
                  <a:lumMod val="85000"/>
                </a:schemeClr>
              </a:solidFill>
              <a:cs typeface="Calibri" panose="020F0502020204030204"/>
            </a:endParaRPr>
          </a:p>
        </p:txBody>
      </p:sp>
      <p:pic>
        <p:nvPicPr>
          <p:cNvPr id="2" name="Picture 1" descr="A glass full of sugar cubes&#10;&#10;Description automatically generated">
            <a:extLst>
              <a:ext uri="{FF2B5EF4-FFF2-40B4-BE49-F238E27FC236}">
                <a16:creationId xmlns:a16="http://schemas.microsoft.com/office/drawing/2014/main" id="{21278AA0-BA83-07DD-DEF7-F10C73EACF3F}"/>
              </a:ext>
            </a:extLst>
          </p:cNvPr>
          <p:cNvPicPr>
            <a:picLocks noChangeAspect="1"/>
          </p:cNvPicPr>
          <p:nvPr/>
        </p:nvPicPr>
        <p:blipFill>
          <a:blip r:embed="rId3"/>
          <a:stretch>
            <a:fillRect/>
          </a:stretch>
        </p:blipFill>
        <p:spPr>
          <a:xfrm>
            <a:off x="1157607" y="3506879"/>
            <a:ext cx="2438529" cy="3681249"/>
          </a:xfrm>
          <a:prstGeom prst="rect">
            <a:avLst/>
          </a:prstGeom>
        </p:spPr>
      </p:pic>
    </p:spTree>
    <p:extLst>
      <p:ext uri="{BB962C8B-B14F-4D97-AF65-F5344CB8AC3E}">
        <p14:creationId xmlns:p14="http://schemas.microsoft.com/office/powerpoint/2010/main" val="2299166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10" name="Picture 109">
            <a:extLst>
              <a:ext uri="{FF2B5EF4-FFF2-40B4-BE49-F238E27FC236}">
                <a16:creationId xmlns:a16="http://schemas.microsoft.com/office/drawing/2014/main" id="{CBECFFDC-94DB-4DA3-94FE-22FEDDA8FA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useBgFill="1">
        <p:nvSpPr>
          <p:cNvPr id="111" name="Rectangle 110">
            <a:extLst>
              <a:ext uri="{FF2B5EF4-FFF2-40B4-BE49-F238E27FC236}">
                <a16:creationId xmlns:a16="http://schemas.microsoft.com/office/drawing/2014/main" id="{94961B61-03D2-49E9-BD4B-B3A93E5A2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 name="Picture 111">
            <a:extLst>
              <a:ext uri="{FF2B5EF4-FFF2-40B4-BE49-F238E27FC236}">
                <a16:creationId xmlns:a16="http://schemas.microsoft.com/office/drawing/2014/main" id="{F719563D-93CB-4148-9B1C-AB39FA117B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51000"/>
            <a:extLst>
              <a:ext uri="{28A0092B-C50C-407E-A947-70E740481C1C}">
                <a14:useLocalDpi xmlns:a14="http://schemas.microsoft.com/office/drawing/2010/main" val="0"/>
              </a:ext>
            </a:extLst>
          </a:blip>
          <a:stretch>
            <a:fillRect/>
          </a:stretch>
        </p:blipFill>
        <p:spPr>
          <a:xfrm>
            <a:off x="0" y="1786"/>
            <a:ext cx="12188825" cy="6856214"/>
          </a:xfrm>
          <a:prstGeom prst="rect">
            <a:avLst/>
          </a:prstGeom>
        </p:spPr>
      </p:pic>
      <p:pic>
        <p:nvPicPr>
          <p:cNvPr id="4" name="Picture 3" descr="A white brain with black background&#10;&#10;Description automatically generated">
            <a:extLst>
              <a:ext uri="{FF2B5EF4-FFF2-40B4-BE49-F238E27FC236}">
                <a16:creationId xmlns:a16="http://schemas.microsoft.com/office/drawing/2014/main" id="{B0BD84EB-1ED6-AAF4-DB44-23247ADE7AAE}"/>
              </a:ext>
            </a:extLst>
          </p:cNvPr>
          <p:cNvPicPr>
            <a:picLocks noChangeAspect="1"/>
          </p:cNvPicPr>
          <p:nvPr/>
        </p:nvPicPr>
        <p:blipFill rotWithShape="1">
          <a:blip r:embed="rId4">
            <a:alphaModFix amt="20000"/>
          </a:blip>
          <a:srcRect t="10027" b="23009"/>
          <a:stretch/>
        </p:blipFill>
        <p:spPr>
          <a:xfrm>
            <a:off x="20" y="10"/>
            <a:ext cx="12191980" cy="6857990"/>
          </a:xfrm>
          <a:prstGeom prst="rect">
            <a:avLst/>
          </a:prstGeom>
        </p:spPr>
      </p:pic>
      <p:sp>
        <p:nvSpPr>
          <p:cNvPr id="113" name="Rectangle 112">
            <a:extLst>
              <a:ext uri="{FF2B5EF4-FFF2-40B4-BE49-F238E27FC236}">
                <a16:creationId xmlns:a16="http://schemas.microsoft.com/office/drawing/2014/main" id="{E8AF3458-709F-4682-8E3C-FA8FECC8E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2912" y="2125133"/>
            <a:ext cx="8736013" cy="2607734"/>
          </a:xfrm>
          <a:prstGeom prst="rect">
            <a:avLst/>
          </a:prstGeom>
          <a:solidFill>
            <a:schemeClr val="bg1">
              <a:alpha val="35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solidFill>
                <a:schemeClr val="tx1"/>
              </a:solidFill>
            </a:endParaRPr>
          </a:p>
        </p:txBody>
      </p:sp>
      <p:sp>
        <p:nvSpPr>
          <p:cNvPr id="2" name="Title 1">
            <a:extLst>
              <a:ext uri="{FF2B5EF4-FFF2-40B4-BE49-F238E27FC236}">
                <a16:creationId xmlns:a16="http://schemas.microsoft.com/office/drawing/2014/main" id="{8AFBCD31-A9B1-0DEE-39EE-A0924C01CFF0}"/>
              </a:ext>
            </a:extLst>
          </p:cNvPr>
          <p:cNvSpPr>
            <a:spLocks noGrp="1"/>
          </p:cNvSpPr>
          <p:nvPr>
            <p:ph type="title"/>
          </p:nvPr>
        </p:nvSpPr>
        <p:spPr>
          <a:xfrm>
            <a:off x="1922991" y="2298700"/>
            <a:ext cx="8347076" cy="1595952"/>
          </a:xfrm>
        </p:spPr>
        <p:txBody>
          <a:bodyPr vert="horz" lIns="91440" tIns="45720" rIns="91440" bIns="45720" rtlCol="0" anchor="b">
            <a:normAutofit/>
          </a:bodyPr>
          <a:lstStyle/>
          <a:p>
            <a:pPr algn="ctr"/>
            <a:r>
              <a:rPr lang="en-US" sz="4800" b="1" noProof="1"/>
              <a:t>Patofizjologia</a:t>
            </a:r>
            <a:br>
              <a:rPr lang="en-US" sz="4800" b="1" noProof="1"/>
            </a:br>
            <a:r>
              <a:rPr lang="en-US" sz="4800" b="1" noProof="1"/>
              <a:t>ADHD</a:t>
            </a:r>
          </a:p>
        </p:txBody>
      </p:sp>
    </p:spTree>
    <p:extLst>
      <p:ext uri="{BB962C8B-B14F-4D97-AF65-F5344CB8AC3E}">
        <p14:creationId xmlns:p14="http://schemas.microsoft.com/office/powerpoint/2010/main" val="3387046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Obraz 1" descr="NEUROPRZEKAŹNIKI I ICH ROLA W PODEJMOWANIU DECYZJI – Neurosensorek">
            <a:extLst>
              <a:ext uri="{FF2B5EF4-FFF2-40B4-BE49-F238E27FC236}">
                <a16:creationId xmlns:a16="http://schemas.microsoft.com/office/drawing/2014/main" id="{B5ACD532-69D1-7DDA-F158-3B89C4FAD2ED}"/>
              </a:ext>
            </a:extLst>
          </p:cNvPr>
          <p:cNvPicPr>
            <a:picLocks noChangeAspect="1"/>
          </p:cNvPicPr>
          <p:nvPr/>
        </p:nvPicPr>
        <p:blipFill rotWithShape="1">
          <a:blip r:embed="rId3"/>
          <a:srcRect t="7331" b="7442"/>
          <a:stretch/>
        </p:blipFill>
        <p:spPr>
          <a:xfrm>
            <a:off x="20" y="10"/>
            <a:ext cx="12191980" cy="6857990"/>
          </a:xfrm>
          <a:prstGeom prst="rect">
            <a:avLst/>
          </a:prstGeom>
        </p:spPr>
      </p:pic>
      <p:pic>
        <p:nvPicPr>
          <p:cNvPr id="7" name="Picture 9">
            <a:extLst>
              <a:ext uri="{FF2B5EF4-FFF2-40B4-BE49-F238E27FC236}">
                <a16:creationId xmlns:a16="http://schemas.microsoft.com/office/drawing/2014/main" id="{0C8B7D16-051E-4562-B872-ABF369C457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Freeform 5">
            <a:extLst>
              <a:ext uri="{FF2B5EF4-FFF2-40B4-BE49-F238E27FC236}">
                <a16:creationId xmlns:a16="http://schemas.microsoft.com/office/drawing/2014/main" id="{ED10CF64-F588-4794-80E9-12CBA17849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16466" y="-18309"/>
            <a:ext cx="11159068" cy="6894618"/>
          </a:xfrm>
          <a:custGeom>
            <a:avLst/>
            <a:gdLst>
              <a:gd name="T0" fmla="*/ 2331 w 2331"/>
              <a:gd name="T1" fmla="*/ 721 h 1440"/>
              <a:gd name="T2" fmla="*/ 2082 w 2331"/>
              <a:gd name="T3" fmla="*/ 0 h 1440"/>
              <a:gd name="T4" fmla="*/ 249 w 2331"/>
              <a:gd name="T5" fmla="*/ 0 h 1440"/>
              <a:gd name="T6" fmla="*/ 0 w 2331"/>
              <a:gd name="T7" fmla="*/ 721 h 1440"/>
              <a:gd name="T8" fmla="*/ 248 w 2331"/>
              <a:gd name="T9" fmla="*/ 1440 h 1440"/>
              <a:gd name="T10" fmla="*/ 2083 w 2331"/>
              <a:gd name="T11" fmla="*/ 1440 h 1440"/>
              <a:gd name="T12" fmla="*/ 2331 w 2331"/>
              <a:gd name="T13" fmla="*/ 721 h 1440"/>
            </a:gdLst>
            <a:ahLst/>
            <a:cxnLst>
              <a:cxn ang="0">
                <a:pos x="T0" y="T1"/>
              </a:cxn>
              <a:cxn ang="0">
                <a:pos x="T2" y="T3"/>
              </a:cxn>
              <a:cxn ang="0">
                <a:pos x="T4" y="T5"/>
              </a:cxn>
              <a:cxn ang="0">
                <a:pos x="T6" y="T7"/>
              </a:cxn>
              <a:cxn ang="0">
                <a:pos x="T8" y="T9"/>
              </a:cxn>
              <a:cxn ang="0">
                <a:pos x="T10" y="T11"/>
              </a:cxn>
              <a:cxn ang="0">
                <a:pos x="T12" y="T13"/>
              </a:cxn>
            </a:cxnLst>
            <a:rect l="0" t="0" r="r" b="b"/>
            <a:pathLst>
              <a:path w="2331" h="1440">
                <a:moveTo>
                  <a:pt x="2331" y="721"/>
                </a:moveTo>
                <a:cubicBezTo>
                  <a:pt x="2331" y="449"/>
                  <a:pt x="2238" y="198"/>
                  <a:pt x="2082" y="0"/>
                </a:cubicBezTo>
                <a:cubicBezTo>
                  <a:pt x="249" y="0"/>
                  <a:pt x="249" y="0"/>
                  <a:pt x="249" y="0"/>
                </a:cubicBezTo>
                <a:cubicBezTo>
                  <a:pt x="93" y="198"/>
                  <a:pt x="0" y="449"/>
                  <a:pt x="0" y="721"/>
                </a:cubicBezTo>
                <a:cubicBezTo>
                  <a:pt x="0" y="992"/>
                  <a:pt x="92" y="1242"/>
                  <a:pt x="248" y="1440"/>
                </a:cubicBezTo>
                <a:cubicBezTo>
                  <a:pt x="2083" y="1440"/>
                  <a:pt x="2083" y="1440"/>
                  <a:pt x="2083" y="1440"/>
                </a:cubicBezTo>
                <a:cubicBezTo>
                  <a:pt x="2239" y="1242"/>
                  <a:pt x="2331" y="992"/>
                  <a:pt x="2331" y="721"/>
                </a:cubicBezTo>
                <a:close/>
              </a:path>
            </a:pathLst>
          </a:custGeom>
          <a:solidFill>
            <a:schemeClr val="bg1">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5" name="Title 1">
            <a:extLst>
              <a:ext uri="{FF2B5EF4-FFF2-40B4-BE49-F238E27FC236}">
                <a16:creationId xmlns:a16="http://schemas.microsoft.com/office/drawing/2014/main" id="{3F9DC117-C3DE-94B4-2070-A7607AE89DB5}"/>
              </a:ext>
            </a:extLst>
          </p:cNvPr>
          <p:cNvSpPr>
            <a:spLocks noGrp="1"/>
          </p:cNvSpPr>
          <p:nvPr>
            <p:ph type="title"/>
          </p:nvPr>
        </p:nvSpPr>
        <p:spPr>
          <a:xfrm>
            <a:off x="1380067" y="838200"/>
            <a:ext cx="9437159" cy="1227667"/>
          </a:xfrm>
        </p:spPr>
        <p:txBody>
          <a:bodyPr>
            <a:normAutofit/>
          </a:bodyPr>
          <a:lstStyle/>
          <a:p>
            <a:pPr algn="ctr"/>
            <a:r>
              <a:rPr lang="en-US" b="1" noProof="1">
                <a:solidFill>
                  <a:schemeClr val="tx1">
                    <a:lumMod val="85000"/>
                  </a:schemeClr>
                </a:solidFill>
                <a:ea typeface="Calibri Light"/>
                <a:cs typeface="Calibri Light"/>
              </a:rPr>
              <a:t>Neuroprzekaźniki</a:t>
            </a:r>
            <a:br>
              <a:rPr lang="en-US" b="1" noProof="1">
                <a:ea typeface="Calibri Light"/>
                <a:cs typeface="Calibri Light"/>
              </a:rPr>
            </a:br>
            <a:endParaRPr lang="en-US">
              <a:cs typeface="Calibri Light" panose="020F0302020204030204"/>
            </a:endParaRPr>
          </a:p>
        </p:txBody>
      </p:sp>
      <p:sp>
        <p:nvSpPr>
          <p:cNvPr id="3" name="Content Placeholder 2">
            <a:extLst>
              <a:ext uri="{FF2B5EF4-FFF2-40B4-BE49-F238E27FC236}">
                <a16:creationId xmlns:a16="http://schemas.microsoft.com/office/drawing/2014/main" id="{258AB5EA-91E1-D9A2-F3F0-86A2054865F7}"/>
              </a:ext>
            </a:extLst>
          </p:cNvPr>
          <p:cNvSpPr>
            <a:spLocks noGrp="1"/>
          </p:cNvSpPr>
          <p:nvPr>
            <p:ph idx="1"/>
          </p:nvPr>
        </p:nvSpPr>
        <p:spPr>
          <a:xfrm>
            <a:off x="1380067" y="2006601"/>
            <a:ext cx="9437159" cy="3784600"/>
          </a:xfrm>
        </p:spPr>
        <p:txBody>
          <a:bodyPr vert="horz" lIns="91440" tIns="45720" rIns="91440" bIns="45720" rtlCol="0">
            <a:normAutofit/>
          </a:bodyPr>
          <a:lstStyle/>
          <a:p>
            <a:pPr>
              <a:lnSpc>
                <a:spcPct val="90000"/>
              </a:lnSpc>
              <a:buFont typeface="Courier New"/>
              <a:buChar char="o"/>
            </a:pPr>
            <a:r>
              <a:rPr lang="en-US" sz="1400" noProof="1">
                <a:ea typeface="+mn-lt"/>
                <a:cs typeface="+mn-lt"/>
              </a:rPr>
              <a:t>Aktualne modele ADHD sugerują, że jest ono związane z zaburzeniami funkcjonalnymi w niektórych systemach neuroprzekaźników, zwłaszcza dopaminy i norepinefryny.</a:t>
            </a:r>
            <a:endParaRPr lang="en-US" sz="1400" noProof="1">
              <a:ea typeface="Calibri" panose="020F0502020204030204"/>
              <a:cs typeface="Calibri" panose="020F0502020204030204"/>
            </a:endParaRPr>
          </a:p>
          <a:p>
            <a:pPr>
              <a:lnSpc>
                <a:spcPct val="90000"/>
              </a:lnSpc>
              <a:buClr>
                <a:srgbClr val="FFFFFF"/>
              </a:buClr>
              <a:buFont typeface="Courier New"/>
              <a:buChar char="o"/>
            </a:pPr>
            <a:endParaRPr lang="en-US" sz="1400" noProof="1">
              <a:cs typeface="Calibri" panose="020F0502020204030204"/>
            </a:endParaRPr>
          </a:p>
          <a:p>
            <a:pPr>
              <a:lnSpc>
                <a:spcPct val="90000"/>
              </a:lnSpc>
              <a:buClr>
                <a:srgbClr val="FFFFFF"/>
              </a:buClr>
              <a:buFont typeface="Courier New"/>
              <a:buChar char="o"/>
            </a:pPr>
            <a:r>
              <a:rPr lang="en-US" sz="1400" noProof="1">
                <a:ea typeface="+mn-lt"/>
                <a:cs typeface="+mn-lt"/>
              </a:rPr>
              <a:t>Szlaki dopaminy i norepinefryny, które docierają do kory przedczołowej i striatum, są bezpośrednio odpowiedzialne za modulację funkcji wykonawczych, takich jak </a:t>
            </a:r>
            <a:br>
              <a:rPr lang="en-US" sz="1400" noProof="1"/>
            </a:br>
            <a:r>
              <a:rPr lang="en-US" sz="1400" noProof="1">
                <a:ea typeface="+mn-lt"/>
                <a:cs typeface="+mn-lt"/>
              </a:rPr>
              <a:t>kontroli poznawczej zachowania, motywacji, percepcji nagrody i funkcji motorycznych. </a:t>
            </a:r>
          </a:p>
          <a:p>
            <a:pPr>
              <a:lnSpc>
                <a:spcPct val="90000"/>
              </a:lnSpc>
              <a:buClr>
                <a:srgbClr val="FFFFFF"/>
              </a:buClr>
              <a:buFont typeface="Courier New"/>
              <a:buChar char="o"/>
            </a:pPr>
            <a:endParaRPr lang="en-US" sz="1400" noProof="1">
              <a:ea typeface="Calibri"/>
              <a:cs typeface="Calibri"/>
            </a:endParaRPr>
          </a:p>
          <a:p>
            <a:pPr>
              <a:lnSpc>
                <a:spcPct val="90000"/>
              </a:lnSpc>
              <a:buClr>
                <a:srgbClr val="FFFFFF"/>
              </a:buClr>
              <a:buFont typeface="Courier New"/>
              <a:buChar char="o"/>
            </a:pPr>
            <a:r>
              <a:rPr lang="en-US" sz="1400" noProof="1">
                <a:ea typeface="+mn-lt"/>
                <a:cs typeface="+mn-lt"/>
              </a:rPr>
              <a:t>Wiadomym jest, że szlaki te odgrywają centralną rolę w patofizjologii ADHD. </a:t>
            </a:r>
          </a:p>
          <a:p>
            <a:pPr>
              <a:lnSpc>
                <a:spcPct val="90000"/>
              </a:lnSpc>
              <a:buClr>
                <a:srgbClr val="FFFFFF"/>
              </a:buClr>
              <a:buFont typeface="Courier New"/>
              <a:buChar char="o"/>
            </a:pPr>
            <a:endParaRPr lang="en-US" sz="1400" noProof="1">
              <a:ea typeface="Calibri" panose="020F0502020204030204"/>
              <a:cs typeface="Calibri" panose="020F0502020204030204"/>
            </a:endParaRPr>
          </a:p>
          <a:p>
            <a:pPr>
              <a:lnSpc>
                <a:spcPct val="90000"/>
              </a:lnSpc>
              <a:buClr>
                <a:srgbClr val="FFFFFF"/>
              </a:buClr>
              <a:buFont typeface="Courier New"/>
              <a:buChar char="o"/>
            </a:pPr>
            <a:r>
              <a:rPr lang="en-US" sz="1400" noProof="1">
                <a:ea typeface="+mn-lt"/>
                <a:cs typeface="+mn-lt"/>
              </a:rPr>
              <a:t>Aktualne modele obejmują układ dopaminowy i noradrenergiczny.</a:t>
            </a:r>
            <a:endParaRPr lang="en-US" sz="1400" noProof="1">
              <a:ea typeface="Calibri" panose="020F0502020204030204"/>
              <a:cs typeface="Calibri" panose="020F0502020204030204"/>
            </a:endParaRPr>
          </a:p>
          <a:p>
            <a:pPr>
              <a:lnSpc>
                <a:spcPct val="90000"/>
              </a:lnSpc>
              <a:buClr>
                <a:srgbClr val="FFFFFF"/>
              </a:buClr>
              <a:buFont typeface="Courier New"/>
              <a:buChar char="o"/>
            </a:pPr>
            <a:endParaRPr lang="en-US" sz="1400" noProof="1">
              <a:cs typeface="Calibri" panose="020F0502020204030204"/>
            </a:endParaRPr>
          </a:p>
          <a:p>
            <a:pPr>
              <a:lnSpc>
                <a:spcPct val="90000"/>
              </a:lnSpc>
              <a:buClr>
                <a:srgbClr val="FFFFFF"/>
              </a:buClr>
              <a:buFont typeface="Courier New"/>
              <a:buChar char="o"/>
            </a:pPr>
            <a:r>
              <a:rPr lang="en-US" sz="1400" noProof="1">
                <a:ea typeface="+mn-lt"/>
                <a:cs typeface="+mn-lt"/>
              </a:rPr>
              <a:t>Psychostymulanty stosowane w leczeniu ADHD wykazują skuteczność, ponieważ zwiększają aktywność neuroprzekaźników w tych systemach.</a:t>
            </a:r>
            <a:endParaRPr lang="en-US" sz="1400" noProof="1">
              <a:cs typeface="Calibri" panose="020F0502020204030204"/>
            </a:endParaRPr>
          </a:p>
          <a:p>
            <a:pPr>
              <a:lnSpc>
                <a:spcPct val="90000"/>
              </a:lnSpc>
              <a:buClr>
                <a:srgbClr val="FFFFFF"/>
              </a:buClr>
              <a:buFont typeface="Courier New"/>
              <a:buChar char="o"/>
            </a:pPr>
            <a:endParaRPr lang="en-US" sz="1400" noProof="1">
              <a:ea typeface="Calibri" panose="020F0502020204030204"/>
              <a:cs typeface="Calibri" panose="020F0502020204030204"/>
            </a:endParaRPr>
          </a:p>
        </p:txBody>
      </p:sp>
    </p:spTree>
    <p:extLst>
      <p:ext uri="{BB962C8B-B14F-4D97-AF65-F5344CB8AC3E}">
        <p14:creationId xmlns:p14="http://schemas.microsoft.com/office/powerpoint/2010/main" val="2943105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1485765-CFD3-A7FB-04D5-FF9A064FFA4E}"/>
              </a:ext>
            </a:extLst>
          </p:cNvPr>
          <p:cNvSpPr>
            <a:spLocks noGrp="1"/>
          </p:cNvSpPr>
          <p:nvPr>
            <p:ph type="title"/>
          </p:nvPr>
        </p:nvSpPr>
        <p:spPr>
          <a:xfrm>
            <a:off x="7865806" y="643463"/>
            <a:ext cx="3706762" cy="1608124"/>
          </a:xfrm>
        </p:spPr>
        <p:txBody>
          <a:bodyPr>
            <a:normAutofit/>
          </a:bodyPr>
          <a:lstStyle/>
          <a:p>
            <a:pPr algn="ctr"/>
            <a:r>
              <a:rPr lang="en-US" sz="4400" b="1" noProof="1">
                <a:solidFill>
                  <a:schemeClr val="tx1">
                    <a:lumMod val="85000"/>
                  </a:schemeClr>
                </a:solidFill>
                <a:ea typeface="Calibri Light"/>
                <a:cs typeface="Calibri Light"/>
              </a:rPr>
              <a:t>Mózg</a:t>
            </a:r>
            <a:endParaRPr lang="en-US" sz="4400" b="1" noProof="1">
              <a:solidFill>
                <a:schemeClr val="tx1">
                  <a:lumMod val="85000"/>
                </a:schemeClr>
              </a:solidFill>
              <a:cs typeface="Calibri Light" panose="020F0302020204030204"/>
            </a:endParaRPr>
          </a:p>
        </p:txBody>
      </p:sp>
      <p:sp>
        <p:nvSpPr>
          <p:cNvPr id="3" name="Content Placeholder 2">
            <a:extLst>
              <a:ext uri="{FF2B5EF4-FFF2-40B4-BE49-F238E27FC236}">
                <a16:creationId xmlns:a16="http://schemas.microsoft.com/office/drawing/2014/main" id="{35DB6AC9-BFA1-5752-03F0-CEAD14C5F7F7}"/>
              </a:ext>
            </a:extLst>
          </p:cNvPr>
          <p:cNvSpPr>
            <a:spLocks noGrp="1"/>
          </p:cNvSpPr>
          <p:nvPr>
            <p:ph idx="1"/>
          </p:nvPr>
        </p:nvSpPr>
        <p:spPr>
          <a:xfrm>
            <a:off x="7865806" y="2251587"/>
            <a:ext cx="4045428" cy="3972232"/>
          </a:xfrm>
        </p:spPr>
        <p:txBody>
          <a:bodyPr vert="horz" lIns="91440" tIns="45720" rIns="91440" bIns="45720" rtlCol="0" anchor="ctr">
            <a:noAutofit/>
          </a:bodyPr>
          <a:lstStyle/>
          <a:p>
            <a:pPr>
              <a:buFont typeface="Courier New"/>
              <a:buChar char="o"/>
            </a:pPr>
            <a:r>
              <a:rPr lang="en-US" sz="2000" noProof="1">
                <a:ea typeface="+mn-lt"/>
                <a:cs typeface="+mn-lt"/>
              </a:rPr>
              <a:t>U dzieci z ADHD obserwuje się spadek objętości niektórych struktur móżgu, szczególnie proporcjonalnie najbardziej zmniejszona jest kora przedczołowa. </a:t>
            </a:r>
            <a:endParaRPr lang="en-US" sz="2000" noProof="1">
              <a:ea typeface="Calibri" panose="020F0502020204030204"/>
              <a:cs typeface="Calibri" panose="020F0502020204030204"/>
            </a:endParaRPr>
          </a:p>
          <a:p>
            <a:pPr>
              <a:buClr>
                <a:srgbClr val="FFFFFF"/>
              </a:buClr>
              <a:buFont typeface="Courier New"/>
              <a:buChar char="o"/>
            </a:pPr>
            <a:endParaRPr lang="en-US" sz="2000" noProof="1">
              <a:cs typeface="Calibri"/>
            </a:endParaRPr>
          </a:p>
          <a:p>
            <a:pPr>
              <a:buClr>
                <a:srgbClr val="FFFFFF"/>
              </a:buClr>
              <a:buFont typeface="Courier New"/>
              <a:buChar char="o"/>
            </a:pPr>
            <a:r>
              <a:rPr lang="en-US" sz="2000" noProof="1">
                <a:ea typeface="+mn-lt"/>
                <a:cs typeface="+mn-lt"/>
              </a:rPr>
              <a:t>Strukturalne badania fMRI osób z ADHD potwierdziły wiele różnic pomiędzy mózgami osób z ADHD, a tych bez ADHD.</a:t>
            </a:r>
            <a:endParaRPr lang="en-US" noProof="1">
              <a:cs typeface="Calibri" panose="020F0502020204030204"/>
            </a:endParaRPr>
          </a:p>
        </p:txBody>
      </p:sp>
      <p:pic>
        <p:nvPicPr>
          <p:cNvPr id="2" name="Obraz 1" descr="68. Czy mózg człowieka zbudowany jest z wyspecjalizowanych modułów? | Czy  mózg człowieka zbudowany jest z wyspecjalizowanych modułów? - Polityka.pl">
            <a:extLst>
              <a:ext uri="{FF2B5EF4-FFF2-40B4-BE49-F238E27FC236}">
                <a16:creationId xmlns:a16="http://schemas.microsoft.com/office/drawing/2014/main" id="{03C1FA4A-4A0A-C63F-843A-7663E6AA2C6E}"/>
              </a:ext>
            </a:extLst>
          </p:cNvPr>
          <p:cNvPicPr>
            <a:picLocks noChangeAspect="1"/>
          </p:cNvPicPr>
          <p:nvPr/>
        </p:nvPicPr>
        <p:blipFill rotWithShape="1">
          <a:blip r:embed="rId3"/>
          <a:srcRect l="13204" r="16036" b="1"/>
          <a:stretch/>
        </p:blipFill>
        <p:spPr>
          <a:xfrm>
            <a:off x="20" y="975"/>
            <a:ext cx="7552924" cy="6858000"/>
          </a:xfrm>
          <a:prstGeom prst="rect">
            <a:avLst/>
          </a:prstGeom>
        </p:spPr>
      </p:pic>
    </p:spTree>
    <p:extLst>
      <p:ext uri="{BB962C8B-B14F-4D97-AF65-F5344CB8AC3E}">
        <p14:creationId xmlns:p14="http://schemas.microsoft.com/office/powerpoint/2010/main" val="1187633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az 3" descr="Dlaczego każdy mózg jest inny? O biologicznych podstawach neuroróżnorodności">
            <a:extLst>
              <a:ext uri="{FF2B5EF4-FFF2-40B4-BE49-F238E27FC236}">
                <a16:creationId xmlns:a16="http://schemas.microsoft.com/office/drawing/2014/main" id="{676F6FCF-FCF1-7754-5635-30FE3F759184}"/>
              </a:ext>
            </a:extLst>
          </p:cNvPr>
          <p:cNvPicPr>
            <a:picLocks noChangeAspect="1"/>
          </p:cNvPicPr>
          <p:nvPr/>
        </p:nvPicPr>
        <p:blipFill rotWithShape="1">
          <a:blip r:embed="rId2">
            <a:alphaModFix amt="25000"/>
          </a:blip>
          <a:srcRect l="97" r="791" b="-1"/>
          <a:stretch/>
        </p:blipFill>
        <p:spPr>
          <a:xfrm>
            <a:off x="20" y="10"/>
            <a:ext cx="12191980" cy="6857990"/>
          </a:xfrm>
          <a:prstGeom prst="rect">
            <a:avLst/>
          </a:prstGeom>
        </p:spPr>
      </p:pic>
      <p:sp>
        <p:nvSpPr>
          <p:cNvPr id="2" name="Title 1">
            <a:extLst>
              <a:ext uri="{FF2B5EF4-FFF2-40B4-BE49-F238E27FC236}">
                <a16:creationId xmlns:a16="http://schemas.microsoft.com/office/drawing/2014/main" id="{2F478ADF-D393-014F-EE1C-BBA59E8FBF67}"/>
              </a:ext>
            </a:extLst>
          </p:cNvPr>
          <p:cNvSpPr>
            <a:spLocks noGrp="1"/>
          </p:cNvSpPr>
          <p:nvPr>
            <p:ph type="title"/>
          </p:nvPr>
        </p:nvSpPr>
        <p:spPr>
          <a:xfrm>
            <a:off x="876301" y="186267"/>
            <a:ext cx="10131425" cy="1456267"/>
          </a:xfrm>
        </p:spPr>
        <p:txBody>
          <a:bodyPr>
            <a:normAutofit/>
          </a:bodyPr>
          <a:lstStyle/>
          <a:p>
            <a:pPr algn="ctr"/>
            <a:r>
              <a:rPr lang="en-US" b="1" noProof="1">
                <a:solidFill>
                  <a:schemeClr val="tx1">
                    <a:lumMod val="85000"/>
                  </a:schemeClr>
                </a:solidFill>
                <a:ea typeface="Calibri Light"/>
                <a:cs typeface="Calibri Light"/>
              </a:rPr>
              <a:t>Funkcje wykonawcze</a:t>
            </a:r>
          </a:p>
        </p:txBody>
      </p:sp>
      <p:sp>
        <p:nvSpPr>
          <p:cNvPr id="3" name="Content Placeholder 2">
            <a:extLst>
              <a:ext uri="{FF2B5EF4-FFF2-40B4-BE49-F238E27FC236}">
                <a16:creationId xmlns:a16="http://schemas.microsoft.com/office/drawing/2014/main" id="{4EB9BB04-F26B-188F-4CD9-C4F043CE1D40}"/>
              </a:ext>
            </a:extLst>
          </p:cNvPr>
          <p:cNvSpPr>
            <a:spLocks noGrp="1"/>
          </p:cNvSpPr>
          <p:nvPr>
            <p:ph idx="1"/>
          </p:nvPr>
        </p:nvSpPr>
        <p:spPr/>
        <p:txBody>
          <a:bodyPr vert="horz" lIns="91440" tIns="45720" rIns="91440" bIns="45720" rtlCol="0" anchor="ctr">
            <a:noAutofit/>
          </a:bodyPr>
          <a:lstStyle/>
          <a:p>
            <a:pPr>
              <a:lnSpc>
                <a:spcPct val="90000"/>
              </a:lnSpc>
              <a:buFont typeface="Courier New"/>
              <a:buChar char="o"/>
            </a:pPr>
            <a:r>
              <a:rPr lang="en-US" sz="2400" noProof="1">
                <a:solidFill>
                  <a:schemeClr val="tx1">
                    <a:lumMod val="85000"/>
                  </a:schemeClr>
                </a:solidFill>
                <a:ea typeface="+mn-lt"/>
                <a:cs typeface="+mn-lt"/>
              </a:rPr>
              <a:t>Objawy ADHD wynikają z deficytu funkcji wykonawczych.</a:t>
            </a:r>
            <a:endParaRPr lang="en-US" sz="2400" noProof="1">
              <a:solidFill>
                <a:schemeClr val="tx1">
                  <a:lumMod val="85000"/>
                </a:schemeClr>
              </a:solidFill>
              <a:ea typeface="Calibri" panose="020F0502020204030204"/>
              <a:cs typeface="Calibri" panose="020F0502020204030204"/>
            </a:endParaRPr>
          </a:p>
          <a:p>
            <a:pPr>
              <a:lnSpc>
                <a:spcPct val="90000"/>
              </a:lnSpc>
              <a:buClr>
                <a:srgbClr val="FFFFFF"/>
              </a:buClr>
              <a:buFont typeface="Courier New"/>
              <a:buChar char="o"/>
            </a:pPr>
            <a:endParaRPr lang="en-US" sz="2400" noProof="1">
              <a:solidFill>
                <a:schemeClr val="tx1">
                  <a:lumMod val="85000"/>
                </a:schemeClr>
              </a:solidFill>
              <a:cs typeface="Calibri" panose="020F0502020204030204"/>
            </a:endParaRPr>
          </a:p>
          <a:p>
            <a:pPr>
              <a:lnSpc>
                <a:spcPct val="90000"/>
              </a:lnSpc>
              <a:buClr>
                <a:srgbClr val="FFFFFF"/>
              </a:buClr>
              <a:buFont typeface="Courier New"/>
              <a:buChar char="o"/>
            </a:pPr>
            <a:r>
              <a:rPr lang="en-US" sz="2400" noProof="1">
                <a:solidFill>
                  <a:schemeClr val="tx1">
                    <a:lumMod val="85000"/>
                  </a:schemeClr>
                </a:solidFill>
                <a:ea typeface="+mn-lt"/>
                <a:cs typeface="+mn-lt"/>
              </a:rPr>
              <a:t>Do funkcji wykonawczych mózgu należą:</a:t>
            </a:r>
            <a:endParaRPr lang="en-US" sz="2400" noProof="1">
              <a:solidFill>
                <a:schemeClr val="tx1">
                  <a:lumMod val="85000"/>
                </a:schemeClr>
              </a:solidFill>
              <a:cs typeface="Calibri" panose="020F0502020204030204"/>
            </a:endParaRPr>
          </a:p>
          <a:p>
            <a:pPr marL="0" indent="0">
              <a:lnSpc>
                <a:spcPct val="90000"/>
              </a:lnSpc>
              <a:buClr>
                <a:srgbClr val="FFFFFF"/>
              </a:buClr>
              <a:buNone/>
            </a:pPr>
            <a:r>
              <a:rPr lang="en-US" sz="2400" noProof="1">
                <a:solidFill>
                  <a:schemeClr val="tx1">
                    <a:lumMod val="85000"/>
                  </a:schemeClr>
                </a:solidFill>
                <a:ea typeface="+mn-lt"/>
                <a:cs typeface="+mn-lt"/>
              </a:rPr>
              <a:t>- kontrola uwagi,</a:t>
            </a:r>
            <a:endParaRPr lang="en-US" sz="2400" noProof="1">
              <a:solidFill>
                <a:schemeClr val="tx1">
                  <a:lumMod val="85000"/>
                </a:schemeClr>
              </a:solidFill>
              <a:cs typeface="Calibri" panose="020F0502020204030204"/>
            </a:endParaRPr>
          </a:p>
          <a:p>
            <a:pPr marL="0" indent="0">
              <a:lnSpc>
                <a:spcPct val="90000"/>
              </a:lnSpc>
              <a:buClr>
                <a:srgbClr val="FFFFFF"/>
              </a:buClr>
              <a:buNone/>
            </a:pPr>
            <a:r>
              <a:rPr lang="en-US" sz="2400" noProof="1">
                <a:solidFill>
                  <a:schemeClr val="tx1">
                    <a:lumMod val="85000"/>
                  </a:schemeClr>
                </a:solidFill>
                <a:ea typeface="+mn-lt"/>
                <a:cs typeface="+mn-lt"/>
              </a:rPr>
              <a:t>- kontrola skupienia,</a:t>
            </a:r>
            <a:endParaRPr lang="en-US" sz="2400" noProof="1">
              <a:solidFill>
                <a:schemeClr val="tx1">
                  <a:lumMod val="85000"/>
                </a:schemeClr>
              </a:solidFill>
              <a:cs typeface="Calibri" panose="020F0502020204030204"/>
            </a:endParaRPr>
          </a:p>
          <a:p>
            <a:pPr marL="0" indent="0">
              <a:lnSpc>
                <a:spcPct val="90000"/>
              </a:lnSpc>
              <a:buClr>
                <a:srgbClr val="FFFFFF"/>
              </a:buClr>
              <a:buNone/>
            </a:pPr>
            <a:r>
              <a:rPr lang="en-US" sz="2400" noProof="1">
                <a:solidFill>
                  <a:schemeClr val="tx1">
                    <a:lumMod val="85000"/>
                  </a:schemeClr>
                </a:solidFill>
                <a:ea typeface="+mn-lt"/>
                <a:cs typeface="+mn-lt"/>
              </a:rPr>
              <a:t>- samokontrola,</a:t>
            </a:r>
            <a:endParaRPr lang="en-US" sz="2400" noProof="1">
              <a:solidFill>
                <a:schemeClr val="tx1">
                  <a:lumMod val="85000"/>
                </a:schemeClr>
              </a:solidFill>
              <a:cs typeface="Calibri" panose="020F0502020204030204"/>
            </a:endParaRPr>
          </a:p>
          <a:p>
            <a:pPr marL="0" indent="0">
              <a:lnSpc>
                <a:spcPct val="90000"/>
              </a:lnSpc>
              <a:buClr>
                <a:srgbClr val="FFFFFF"/>
              </a:buClr>
              <a:buNone/>
            </a:pPr>
            <a:r>
              <a:rPr lang="en-US" sz="2400" noProof="1">
                <a:solidFill>
                  <a:schemeClr val="tx1">
                    <a:lumMod val="85000"/>
                  </a:schemeClr>
                </a:solidFill>
                <a:ea typeface="+mn-lt"/>
                <a:cs typeface="+mn-lt"/>
              </a:rPr>
              <a:t>- pamięć operacyjna</a:t>
            </a:r>
            <a:endParaRPr lang="en-US" sz="2400" noProof="1">
              <a:solidFill>
                <a:schemeClr val="tx1">
                  <a:lumMod val="85000"/>
                </a:schemeClr>
              </a:solidFill>
              <a:cs typeface="Calibri" panose="020F0502020204030204"/>
            </a:endParaRPr>
          </a:p>
          <a:p>
            <a:pPr>
              <a:lnSpc>
                <a:spcPct val="90000"/>
              </a:lnSpc>
              <a:buClr>
                <a:srgbClr val="FFFFFF"/>
              </a:buClr>
              <a:buFont typeface="Courier New"/>
              <a:buChar char="o"/>
            </a:pPr>
            <a:endParaRPr lang="en-US" sz="2400" noProof="1">
              <a:solidFill>
                <a:schemeClr val="tx1">
                  <a:lumMod val="85000"/>
                </a:schemeClr>
              </a:solidFill>
              <a:cs typeface="Calibri" panose="020F0502020204030204"/>
            </a:endParaRPr>
          </a:p>
          <a:p>
            <a:pPr>
              <a:lnSpc>
                <a:spcPct val="90000"/>
              </a:lnSpc>
              <a:buClr>
                <a:srgbClr val="FFFFFF"/>
              </a:buClr>
              <a:buFont typeface="Courier New"/>
              <a:buChar char="o"/>
            </a:pPr>
            <a:r>
              <a:rPr lang="en-US" sz="2400" noProof="1">
                <a:solidFill>
                  <a:schemeClr val="tx1">
                    <a:lumMod val="85000"/>
                  </a:schemeClr>
                </a:solidFill>
                <a:ea typeface="+mn-lt"/>
                <a:cs typeface="+mn-lt"/>
              </a:rPr>
              <a:t>Funkcje wykonawcze to zestaw procesów poznawczych, które są niezbędne do skutecznego wyboru i monitorowania zachowań sprzyjających osiągnięciu wybranych przez człowieka celów.</a:t>
            </a:r>
            <a:endParaRPr lang="en-US" sz="2400" noProof="1">
              <a:solidFill>
                <a:schemeClr val="tx1">
                  <a:lumMod val="85000"/>
                </a:schemeClr>
              </a:solidFill>
              <a:cs typeface="Calibri" panose="020F0502020204030204"/>
            </a:endParaRPr>
          </a:p>
        </p:txBody>
      </p:sp>
    </p:spTree>
    <p:extLst>
      <p:ext uri="{BB962C8B-B14F-4D97-AF65-F5344CB8AC3E}">
        <p14:creationId xmlns:p14="http://schemas.microsoft.com/office/powerpoint/2010/main" val="1844124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Obraz 1" descr="Brain tissue yields clues to causes of PTSD | YaleNews">
            <a:extLst>
              <a:ext uri="{FF2B5EF4-FFF2-40B4-BE49-F238E27FC236}">
                <a16:creationId xmlns:a16="http://schemas.microsoft.com/office/drawing/2014/main" id="{DDD14CC1-E183-454B-95F3-0E18D0BCB57E}"/>
              </a:ext>
            </a:extLst>
          </p:cNvPr>
          <p:cNvPicPr>
            <a:picLocks noChangeAspect="1"/>
          </p:cNvPicPr>
          <p:nvPr/>
        </p:nvPicPr>
        <p:blipFill rotWithShape="1">
          <a:blip r:embed="rId3"/>
          <a:srcRect b="3017"/>
          <a:stretch/>
        </p:blipFill>
        <p:spPr>
          <a:xfrm>
            <a:off x="20" y="10"/>
            <a:ext cx="12191980" cy="6857990"/>
          </a:xfrm>
          <a:prstGeom prst="rect">
            <a:avLst/>
          </a:prstGeom>
        </p:spPr>
      </p:pic>
      <p:pic>
        <p:nvPicPr>
          <p:cNvPr id="15" name="Picture 9">
            <a:extLst>
              <a:ext uri="{FF2B5EF4-FFF2-40B4-BE49-F238E27FC236}">
                <a16:creationId xmlns:a16="http://schemas.microsoft.com/office/drawing/2014/main" id="{C63E20F8-074D-4B3B-AE66-7BBD6F1CB7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6" name="Rectangle 11">
            <a:extLst>
              <a:ext uri="{FF2B5EF4-FFF2-40B4-BE49-F238E27FC236}">
                <a16:creationId xmlns:a16="http://schemas.microsoft.com/office/drawing/2014/main" id="{168A5C37-E0A9-462D-BC65-C14D9025F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962026" y="607814"/>
            <a:ext cx="10264775" cy="5640586"/>
          </a:xfrm>
          <a:prstGeom prst="rect">
            <a:avLst/>
          </a:prstGeom>
          <a:solidFill>
            <a:schemeClr val="bg1">
              <a:alpha val="7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white"/>
              </a:buClr>
              <a:buSzPct val="100000"/>
              <a:buFont typeface="Arial"/>
              <a:buNone/>
              <a:tabLst/>
              <a:defRPr/>
            </a:pPr>
            <a:endParaRPr kumimoji="0" lang="en-US" sz="1600" b="0" i="0" u="none" strike="noStrike" kern="1200" cap="all"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CB51EA43-480E-0513-7C6B-2102A101006A}"/>
              </a:ext>
            </a:extLst>
          </p:cNvPr>
          <p:cNvSpPr>
            <a:spLocks noGrp="1"/>
          </p:cNvSpPr>
          <p:nvPr>
            <p:ph type="title"/>
          </p:nvPr>
        </p:nvSpPr>
        <p:spPr>
          <a:xfrm>
            <a:off x="1380067" y="787400"/>
            <a:ext cx="9437159" cy="1278467"/>
          </a:xfrm>
        </p:spPr>
        <p:txBody>
          <a:bodyPr>
            <a:normAutofit/>
          </a:bodyPr>
          <a:lstStyle/>
          <a:p>
            <a:pPr algn="ctr"/>
            <a:r>
              <a:rPr lang="en-US" b="1" noProof="1">
                <a:ea typeface="Calibri Light"/>
                <a:cs typeface="Calibri Light"/>
              </a:rPr>
              <a:t>DEFICYT FunkcjI wykonawczYCH</a:t>
            </a:r>
          </a:p>
        </p:txBody>
      </p:sp>
      <p:sp>
        <p:nvSpPr>
          <p:cNvPr id="3" name="Content Placeholder 2">
            <a:extLst>
              <a:ext uri="{FF2B5EF4-FFF2-40B4-BE49-F238E27FC236}">
                <a16:creationId xmlns:a16="http://schemas.microsoft.com/office/drawing/2014/main" id="{1F565D64-E7CF-F618-32B6-B07F0A4C8930}"/>
              </a:ext>
            </a:extLst>
          </p:cNvPr>
          <p:cNvSpPr>
            <a:spLocks noGrp="1"/>
          </p:cNvSpPr>
          <p:nvPr>
            <p:ph idx="1"/>
          </p:nvPr>
        </p:nvSpPr>
        <p:spPr>
          <a:xfrm>
            <a:off x="1380067" y="2142067"/>
            <a:ext cx="9437159" cy="3725333"/>
          </a:xfrm>
        </p:spPr>
        <p:txBody>
          <a:bodyPr>
            <a:normAutofit/>
          </a:bodyPr>
          <a:lstStyle/>
          <a:p>
            <a:pPr>
              <a:lnSpc>
                <a:spcPct val="90000"/>
              </a:lnSpc>
              <a:buFont typeface="Courier New"/>
              <a:buChar char="o"/>
            </a:pPr>
            <a:r>
              <a:rPr lang="en-US" sz="1500" noProof="1">
                <a:ea typeface="+mn-lt"/>
                <a:cs typeface="+mn-lt"/>
              </a:rPr>
              <a:t>Niedobory funkcji wykonawczych występujące u osób z ADHD prowadzą do problemów z utrzymaniem porządku, punktualnością, nadmiernym odkładaniem spraw na później, utrzymaniem koncentracji, skupianiem uwagi, ignorowaniem rozproszeń, regulacją emocji i zapamiętywaniem szczegółów.</a:t>
            </a:r>
            <a:endParaRPr lang="en-US" sz="1500" noProof="1">
              <a:ea typeface="Calibri" panose="020F0502020204030204"/>
              <a:cs typeface="Calibri" panose="020F0502020204030204"/>
            </a:endParaRPr>
          </a:p>
          <a:p>
            <a:pPr>
              <a:lnSpc>
                <a:spcPct val="90000"/>
              </a:lnSpc>
              <a:buClr>
                <a:srgbClr val="FFFFFF"/>
              </a:buClr>
              <a:buFont typeface="Courier New"/>
              <a:buChar char="o"/>
            </a:pPr>
            <a:endParaRPr lang="en-US" sz="1500" noProof="1">
              <a:cs typeface="Calibri" panose="020F0502020204030204"/>
            </a:endParaRPr>
          </a:p>
          <a:p>
            <a:pPr>
              <a:lnSpc>
                <a:spcPct val="90000"/>
              </a:lnSpc>
              <a:buClr>
                <a:srgbClr val="FFFFFF"/>
              </a:buClr>
              <a:buFont typeface="Courier New"/>
              <a:buChar char="o"/>
            </a:pPr>
            <a:r>
              <a:rPr lang="en-US" sz="1500" noProof="1">
                <a:ea typeface="+mn-lt"/>
                <a:cs typeface="+mn-lt"/>
              </a:rPr>
              <a:t>Osoby z ADHD wydają się mieć niezakłóconą pamięć długoterminową, a problemy w przypominaniu sobie zdarzeń z przeszłości zdają się wynikać raczej z zaburzeń pamięci operacyjnej. </a:t>
            </a:r>
            <a:endParaRPr lang="en-US" sz="1500" noProof="1">
              <a:cs typeface="Calibri" panose="020F0502020204030204"/>
            </a:endParaRPr>
          </a:p>
          <a:p>
            <a:pPr>
              <a:lnSpc>
                <a:spcPct val="90000"/>
              </a:lnSpc>
              <a:buClr>
                <a:srgbClr val="FFFFFF"/>
              </a:buClr>
              <a:buFont typeface="Courier New"/>
              <a:buChar char="o"/>
            </a:pPr>
            <a:endParaRPr lang="en-US" sz="1500" noProof="1">
              <a:cs typeface="Calibri" panose="020F0502020204030204"/>
            </a:endParaRPr>
          </a:p>
          <a:p>
            <a:pPr>
              <a:lnSpc>
                <a:spcPct val="90000"/>
              </a:lnSpc>
              <a:buClr>
                <a:srgbClr val="FFFFFF"/>
              </a:buClr>
              <a:buFont typeface="Courier New"/>
              <a:buChar char="o"/>
            </a:pPr>
            <a:r>
              <a:rPr lang="en-US" sz="1500" noProof="1">
                <a:ea typeface="+mn-lt"/>
                <a:cs typeface="+mn-lt"/>
              </a:rPr>
              <a:t>Ze względu na tempo dojrzewania mózgu i rosnące wymagania dotyczące kontroli wykonawczej w miarę starzenia się osoby, deficyty ADHD mogą nie ujawnić się w pełni aż do okresu adolescencji lub nawet wczesnej dorosłości. </a:t>
            </a:r>
            <a:endParaRPr lang="en-US" sz="1500" noProof="1">
              <a:cs typeface="Calibri" panose="020F0502020204030204"/>
            </a:endParaRPr>
          </a:p>
          <a:p>
            <a:pPr>
              <a:lnSpc>
                <a:spcPct val="90000"/>
              </a:lnSpc>
              <a:buClr>
                <a:srgbClr val="FFFFFF"/>
              </a:buClr>
              <a:buFont typeface="Courier New"/>
              <a:buChar char="o"/>
            </a:pPr>
            <a:endParaRPr lang="en-US" sz="1500" noProof="1">
              <a:cs typeface="Calibri" panose="020F0502020204030204"/>
            </a:endParaRPr>
          </a:p>
          <a:p>
            <a:pPr>
              <a:lnSpc>
                <a:spcPct val="90000"/>
              </a:lnSpc>
              <a:buClr>
                <a:srgbClr val="FFFFFF"/>
              </a:buClr>
              <a:buFont typeface="Courier New"/>
              <a:buChar char="o"/>
            </a:pPr>
            <a:r>
              <a:rPr lang="en-US" sz="1500" noProof="1">
                <a:ea typeface="+mn-lt"/>
                <a:cs typeface="+mn-lt"/>
              </a:rPr>
              <a:t>ADHD zostało również skojarzone z deficytami motywacyjnymi u dzieci. Dzieci z ADHD często mają trudności z koncentracją na nagrodach długoterminowych w przeciwieństwie do nagród krótkoterminowych i wykazują impulsywne zachowanie dla natychmiastowych nagród.</a:t>
            </a:r>
            <a:endParaRPr lang="en-US" sz="1500" noProof="1">
              <a:cs typeface="Calibri" panose="020F0502020204030204"/>
            </a:endParaRPr>
          </a:p>
          <a:p>
            <a:pPr>
              <a:lnSpc>
                <a:spcPct val="90000"/>
              </a:lnSpc>
              <a:buClr>
                <a:srgbClr val="FFFFFF"/>
              </a:buClr>
              <a:buFont typeface="Courier New"/>
              <a:buChar char="o"/>
            </a:pPr>
            <a:endParaRPr lang="en-US" sz="1500">
              <a:ea typeface="Calibri"/>
              <a:cs typeface="Calibri"/>
            </a:endParaRPr>
          </a:p>
        </p:txBody>
      </p:sp>
    </p:spTree>
    <p:extLst>
      <p:ext uri="{BB962C8B-B14F-4D97-AF65-F5344CB8AC3E}">
        <p14:creationId xmlns:p14="http://schemas.microsoft.com/office/powerpoint/2010/main" val="717606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396E985-A5D5-7209-9680-9ACC82A46BFE}"/>
              </a:ext>
            </a:extLst>
          </p:cNvPr>
          <p:cNvSpPr>
            <a:spLocks noGrp="1"/>
          </p:cNvSpPr>
          <p:nvPr>
            <p:ph type="title"/>
          </p:nvPr>
        </p:nvSpPr>
        <p:spPr>
          <a:xfrm>
            <a:off x="4682643" y="2421801"/>
            <a:ext cx="6593075" cy="1612490"/>
          </a:xfrm>
        </p:spPr>
        <p:txBody>
          <a:bodyPr>
            <a:normAutofit/>
          </a:bodyPr>
          <a:lstStyle/>
          <a:p>
            <a:pPr algn="ctr"/>
            <a:r>
              <a:rPr lang="pl-PL" sz="4400" b="1">
                <a:solidFill>
                  <a:schemeClr val="tx1">
                    <a:lumMod val="85000"/>
                  </a:schemeClr>
                </a:solidFill>
              </a:rPr>
              <a:t>Diagnostyka</a:t>
            </a:r>
            <a:endParaRPr lang="pl-PL" sz="4400" b="1">
              <a:solidFill>
                <a:schemeClr val="tx1">
                  <a:lumMod val="85000"/>
                </a:schemeClr>
              </a:solidFill>
              <a:ea typeface="Calibri Light"/>
              <a:cs typeface="Calibri Light"/>
            </a:endParaRPr>
          </a:p>
        </p:txBody>
      </p:sp>
      <p:pic>
        <p:nvPicPr>
          <p:cNvPr id="5" name="Picture 4" descr="Wykres w dokumencie z piórem">
            <a:extLst>
              <a:ext uri="{FF2B5EF4-FFF2-40B4-BE49-F238E27FC236}">
                <a16:creationId xmlns:a16="http://schemas.microsoft.com/office/drawing/2014/main" id="{26E40D21-B9E4-76AC-9933-7AFD65E311AB}"/>
              </a:ext>
            </a:extLst>
          </p:cNvPr>
          <p:cNvPicPr>
            <a:picLocks noChangeAspect="1"/>
          </p:cNvPicPr>
          <p:nvPr/>
        </p:nvPicPr>
        <p:blipFill rotWithShape="1">
          <a:blip r:embed="rId3"/>
          <a:srcRect l="34497" r="20445" b="-3"/>
          <a:stretch/>
        </p:blipFill>
        <p:spPr>
          <a:xfrm>
            <a:off x="20" y="975"/>
            <a:ext cx="4635988" cy="6858000"/>
          </a:xfrm>
          <a:prstGeom prst="rect">
            <a:avLst/>
          </a:prstGeom>
        </p:spPr>
      </p:pic>
    </p:spTree>
    <p:extLst>
      <p:ext uri="{BB962C8B-B14F-4D97-AF65-F5344CB8AC3E}">
        <p14:creationId xmlns:p14="http://schemas.microsoft.com/office/powerpoint/2010/main" val="603237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4" name="Obraz 3" descr="Diagnostyka laboratoryjna w opiecie zdrowotnej przyszłości| Innovations  Academy | Innovations Hub Foundation">
            <a:extLst>
              <a:ext uri="{FF2B5EF4-FFF2-40B4-BE49-F238E27FC236}">
                <a16:creationId xmlns:a16="http://schemas.microsoft.com/office/drawing/2014/main" id="{ECF61098-50B5-703D-0761-9A0E783502F8}"/>
              </a:ext>
            </a:extLst>
          </p:cNvPr>
          <p:cNvPicPr>
            <a:picLocks noChangeAspect="1"/>
          </p:cNvPicPr>
          <p:nvPr/>
        </p:nvPicPr>
        <p:blipFill rotWithShape="1">
          <a:blip r:embed="rId3">
            <a:alphaModFix amt="20000"/>
          </a:blip>
          <a:srcRect t="22414"/>
          <a:stretch/>
        </p:blipFill>
        <p:spPr>
          <a:xfrm>
            <a:off x="20" y="10"/>
            <a:ext cx="12191980" cy="6857990"/>
          </a:xfrm>
          <a:prstGeom prst="rect">
            <a:avLst/>
          </a:prstGeom>
        </p:spPr>
      </p:pic>
      <p:sp>
        <p:nvSpPr>
          <p:cNvPr id="3" name="Symbol zastępczy zawartości 2">
            <a:extLst>
              <a:ext uri="{FF2B5EF4-FFF2-40B4-BE49-F238E27FC236}">
                <a16:creationId xmlns:a16="http://schemas.microsoft.com/office/drawing/2014/main" id="{EBC4A90C-F52A-C1E1-D684-BE593199B44C}"/>
              </a:ext>
            </a:extLst>
          </p:cNvPr>
          <p:cNvSpPr>
            <a:spLocks noGrp="1"/>
          </p:cNvSpPr>
          <p:nvPr>
            <p:ph idx="1"/>
          </p:nvPr>
        </p:nvSpPr>
        <p:spPr>
          <a:xfrm>
            <a:off x="940977" y="913225"/>
            <a:ext cx="10225499" cy="4740392"/>
          </a:xfrm>
        </p:spPr>
        <p:txBody>
          <a:bodyPr vert="horz" lIns="91440" tIns="45720" rIns="91440" bIns="45720" rtlCol="0">
            <a:normAutofit fontScale="92500" lnSpcReduction="10000"/>
          </a:bodyPr>
          <a:lstStyle/>
          <a:p>
            <a:pPr marL="0" indent="0" algn="ctr">
              <a:buNone/>
            </a:pPr>
            <a:endParaRPr lang="pl-PL" sz="2400" b="1" noProof="1">
              <a:latin typeface="Calibri Light"/>
              <a:ea typeface="Calibri"/>
              <a:cs typeface="Calibri"/>
            </a:endParaRPr>
          </a:p>
          <a:p>
            <a:pPr marL="0" indent="0" algn="ctr">
              <a:buNone/>
            </a:pPr>
            <a:r>
              <a:rPr lang="pl-PL" sz="2800" b="1" noProof="1">
                <a:solidFill>
                  <a:schemeClr val="tx1">
                    <a:lumMod val="85000"/>
                  </a:schemeClr>
                </a:solidFill>
                <a:latin typeface="Calibri Light"/>
                <a:ea typeface="Calibri"/>
                <a:cs typeface="Calibri Light"/>
              </a:rPr>
              <a:t>ADHD diagnozuje się na podstawie oceny rozwoju behawioralnego i umysłowego danej osoby. Diagnoza ADHD często uwzględnia informacje zwrotne od rodziców i nauczycieli, przy czym jednak większość diagnoz rozpoczyna się po zgłoszeniu wątpliwości przez nauczyciela.</a:t>
            </a:r>
            <a:r>
              <a:rPr lang="pl-PL" sz="2800" b="1" noProof="1">
                <a:solidFill>
                  <a:schemeClr val="tx1">
                    <a:lumMod val="85000"/>
                  </a:schemeClr>
                </a:solidFill>
                <a:latin typeface="Calibri Light"/>
                <a:ea typeface="Calibri"/>
                <a:cs typeface="Calibri"/>
              </a:rPr>
              <a:t> </a:t>
            </a:r>
          </a:p>
          <a:p>
            <a:pPr marL="0" indent="0" algn="ctr">
              <a:buNone/>
            </a:pPr>
            <a:endParaRPr lang="pl-PL" sz="2400" b="1" noProof="1">
              <a:latin typeface="Calibri Light"/>
              <a:ea typeface="Calibri"/>
              <a:cs typeface="Calibri"/>
            </a:endParaRPr>
          </a:p>
          <a:p>
            <a:pPr marL="0" indent="0" algn="ctr">
              <a:buNone/>
            </a:pPr>
            <a:endParaRPr lang="pl-PL" sz="2400" b="1" noProof="1">
              <a:latin typeface="Calibri Light"/>
              <a:ea typeface="Calibri"/>
              <a:cs typeface="Calibri"/>
            </a:endParaRPr>
          </a:p>
          <a:p>
            <a:pPr marL="0" indent="0" algn="ctr">
              <a:buNone/>
            </a:pPr>
            <a:r>
              <a:rPr lang="pl-PL" sz="2400" b="1" noProof="1">
                <a:latin typeface="Calibri Light"/>
                <a:ea typeface="Calibri"/>
                <a:cs typeface="Calibri"/>
              </a:rPr>
              <a:t>W Ameryce Północnej i Australii do diagnozy stosuje się kryteria DSM-5, podczas gdy kraje europejskie zwykle używają ICD-10. Kryteria DSM-5 do diagnozowania ADHD są 3-4 razy bardziej prawdopodobne niż kryteria ICD-10.</a:t>
            </a:r>
            <a:endParaRPr lang="pl-PL" b="1" noProof="1">
              <a:latin typeface="Calibri Light"/>
              <a:cs typeface="Calibri"/>
            </a:endParaRPr>
          </a:p>
          <a:p>
            <a:pPr marL="0" indent="0" algn="ctr">
              <a:buNone/>
            </a:pPr>
            <a:r>
              <a:rPr lang="pl-PL" sz="2400" b="1" noProof="1">
                <a:latin typeface="Calibri Light"/>
                <a:ea typeface="Calibri"/>
                <a:cs typeface="Calibri"/>
              </a:rPr>
              <a:t>ADHD jest alternatywnie klasyfikowane jako zaburzenie neurorozwojowe lub zaburzenie zachowania destrukcyjnego wraz z ODD, CD i antyspołecznym zaburzeniem osobowości.</a:t>
            </a:r>
            <a:endParaRPr lang="pl-PL" sz="2400" b="1" noProof="1">
              <a:latin typeface="Calibri Light"/>
              <a:cs typeface="Calibri Light"/>
            </a:endParaRPr>
          </a:p>
        </p:txBody>
      </p:sp>
    </p:spTree>
    <p:extLst>
      <p:ext uri="{BB962C8B-B14F-4D97-AF65-F5344CB8AC3E}">
        <p14:creationId xmlns:p14="http://schemas.microsoft.com/office/powerpoint/2010/main" val="2726469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4" name="Obraz 3" descr="ADHD - czym się charakteryzuje? - Studia Psychologiczne">
            <a:extLst>
              <a:ext uri="{FF2B5EF4-FFF2-40B4-BE49-F238E27FC236}">
                <a16:creationId xmlns:a16="http://schemas.microsoft.com/office/drawing/2014/main" id="{46711731-D899-AE64-0FD0-CD0C9DFDDB3D}"/>
              </a:ext>
            </a:extLst>
          </p:cNvPr>
          <p:cNvPicPr>
            <a:picLocks noChangeAspect="1"/>
          </p:cNvPicPr>
          <p:nvPr/>
        </p:nvPicPr>
        <p:blipFill rotWithShape="1">
          <a:blip r:embed="rId3"/>
          <a:srcRect b="15730"/>
          <a:stretch/>
        </p:blipFill>
        <p:spPr>
          <a:xfrm>
            <a:off x="20" y="10"/>
            <a:ext cx="12191980" cy="6857990"/>
          </a:xfrm>
          <a:prstGeom prst="rect">
            <a:avLst/>
          </a:prstGeom>
        </p:spPr>
      </p:pic>
      <p:pic>
        <p:nvPicPr>
          <p:cNvPr id="6" name="Picture 8">
            <a:extLst>
              <a:ext uri="{FF2B5EF4-FFF2-40B4-BE49-F238E27FC236}">
                <a16:creationId xmlns:a16="http://schemas.microsoft.com/office/drawing/2014/main" id="{0C8B7D16-051E-4562-B872-ABF369C457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 name="Freeform 5">
            <a:extLst>
              <a:ext uri="{FF2B5EF4-FFF2-40B4-BE49-F238E27FC236}">
                <a16:creationId xmlns:a16="http://schemas.microsoft.com/office/drawing/2014/main" id="{ED10CF64-F588-4794-80E9-12CBA17849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16466" y="-18309"/>
            <a:ext cx="11159068" cy="6894618"/>
          </a:xfrm>
          <a:custGeom>
            <a:avLst/>
            <a:gdLst>
              <a:gd name="T0" fmla="*/ 2331 w 2331"/>
              <a:gd name="T1" fmla="*/ 721 h 1440"/>
              <a:gd name="T2" fmla="*/ 2082 w 2331"/>
              <a:gd name="T3" fmla="*/ 0 h 1440"/>
              <a:gd name="T4" fmla="*/ 249 w 2331"/>
              <a:gd name="T5" fmla="*/ 0 h 1440"/>
              <a:gd name="T6" fmla="*/ 0 w 2331"/>
              <a:gd name="T7" fmla="*/ 721 h 1440"/>
              <a:gd name="T8" fmla="*/ 248 w 2331"/>
              <a:gd name="T9" fmla="*/ 1440 h 1440"/>
              <a:gd name="T10" fmla="*/ 2083 w 2331"/>
              <a:gd name="T11" fmla="*/ 1440 h 1440"/>
              <a:gd name="T12" fmla="*/ 2331 w 2331"/>
              <a:gd name="T13" fmla="*/ 721 h 1440"/>
            </a:gdLst>
            <a:ahLst/>
            <a:cxnLst>
              <a:cxn ang="0">
                <a:pos x="T0" y="T1"/>
              </a:cxn>
              <a:cxn ang="0">
                <a:pos x="T2" y="T3"/>
              </a:cxn>
              <a:cxn ang="0">
                <a:pos x="T4" y="T5"/>
              </a:cxn>
              <a:cxn ang="0">
                <a:pos x="T6" y="T7"/>
              </a:cxn>
              <a:cxn ang="0">
                <a:pos x="T8" y="T9"/>
              </a:cxn>
              <a:cxn ang="0">
                <a:pos x="T10" y="T11"/>
              </a:cxn>
              <a:cxn ang="0">
                <a:pos x="T12" y="T13"/>
              </a:cxn>
            </a:cxnLst>
            <a:rect l="0" t="0" r="r" b="b"/>
            <a:pathLst>
              <a:path w="2331" h="1440">
                <a:moveTo>
                  <a:pt x="2331" y="721"/>
                </a:moveTo>
                <a:cubicBezTo>
                  <a:pt x="2331" y="449"/>
                  <a:pt x="2238" y="198"/>
                  <a:pt x="2082" y="0"/>
                </a:cubicBezTo>
                <a:cubicBezTo>
                  <a:pt x="249" y="0"/>
                  <a:pt x="249" y="0"/>
                  <a:pt x="249" y="0"/>
                </a:cubicBezTo>
                <a:cubicBezTo>
                  <a:pt x="93" y="198"/>
                  <a:pt x="0" y="449"/>
                  <a:pt x="0" y="721"/>
                </a:cubicBezTo>
                <a:cubicBezTo>
                  <a:pt x="0" y="992"/>
                  <a:pt x="92" y="1242"/>
                  <a:pt x="248" y="1440"/>
                </a:cubicBezTo>
                <a:cubicBezTo>
                  <a:pt x="2083" y="1440"/>
                  <a:pt x="2083" y="1440"/>
                  <a:pt x="2083" y="1440"/>
                </a:cubicBezTo>
                <a:cubicBezTo>
                  <a:pt x="2239" y="1242"/>
                  <a:pt x="2331" y="992"/>
                  <a:pt x="2331" y="721"/>
                </a:cubicBezTo>
                <a:close/>
              </a:path>
            </a:pathLst>
          </a:custGeom>
          <a:solidFill>
            <a:schemeClr val="bg1">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ytuł 1">
            <a:extLst>
              <a:ext uri="{FF2B5EF4-FFF2-40B4-BE49-F238E27FC236}">
                <a16:creationId xmlns:a16="http://schemas.microsoft.com/office/drawing/2014/main" id="{EB0F734C-5B63-CA1A-117E-7EFB3AF94278}"/>
              </a:ext>
            </a:extLst>
          </p:cNvPr>
          <p:cNvSpPr>
            <a:spLocks noGrp="1"/>
          </p:cNvSpPr>
          <p:nvPr>
            <p:ph type="title"/>
          </p:nvPr>
        </p:nvSpPr>
        <p:spPr>
          <a:xfrm>
            <a:off x="1380067" y="838200"/>
            <a:ext cx="9437159" cy="1227667"/>
          </a:xfrm>
        </p:spPr>
        <p:txBody>
          <a:bodyPr>
            <a:normAutofit/>
          </a:bodyPr>
          <a:lstStyle/>
          <a:p>
            <a:pPr algn="ctr"/>
            <a:r>
              <a:rPr lang="pl-PL" b="1">
                <a:solidFill>
                  <a:schemeClr val="tx1">
                    <a:lumMod val="85000"/>
                  </a:schemeClr>
                </a:solidFill>
              </a:rPr>
              <a:t>Klasyfikacja</a:t>
            </a:r>
            <a:endParaRPr lang="pl-PL" b="1">
              <a:solidFill>
                <a:schemeClr val="tx1">
                  <a:lumMod val="85000"/>
                </a:schemeClr>
              </a:solidFill>
              <a:cs typeface="Calibri Light"/>
            </a:endParaRPr>
          </a:p>
        </p:txBody>
      </p:sp>
      <p:sp>
        <p:nvSpPr>
          <p:cNvPr id="3" name="Symbol zastępczy zawartości 2">
            <a:extLst>
              <a:ext uri="{FF2B5EF4-FFF2-40B4-BE49-F238E27FC236}">
                <a16:creationId xmlns:a16="http://schemas.microsoft.com/office/drawing/2014/main" id="{487C324E-DF34-5344-7071-BCE41A59C0DD}"/>
              </a:ext>
            </a:extLst>
          </p:cNvPr>
          <p:cNvSpPr>
            <a:spLocks noGrp="1"/>
          </p:cNvSpPr>
          <p:nvPr>
            <p:ph idx="1"/>
          </p:nvPr>
        </p:nvSpPr>
        <p:spPr>
          <a:xfrm>
            <a:off x="1380067" y="2006601"/>
            <a:ext cx="9437159" cy="3784600"/>
          </a:xfrm>
        </p:spPr>
        <p:txBody>
          <a:bodyPr vert="horz" lIns="91440" tIns="45720" rIns="91440" bIns="45720" rtlCol="0">
            <a:normAutofit/>
          </a:bodyPr>
          <a:lstStyle/>
          <a:p>
            <a:pPr marL="269875" indent="-269875">
              <a:buNone/>
            </a:pPr>
            <a:r>
              <a:rPr lang="pl-PL">
                <a:latin typeface="Calibri Light"/>
                <a:ea typeface="+mn-lt"/>
                <a:cs typeface="+mn-lt"/>
              </a:rPr>
              <a:t>W oparciu o kryteria DSM-5 opublikowane w 2013 r. i kryteria DSM-5-TR opublikowane w 2022 r., istnieją trzy postacie ADHD:</a:t>
            </a:r>
            <a:endParaRPr lang="pl-PL">
              <a:latin typeface="Calibri Light"/>
              <a:ea typeface="Calibri"/>
              <a:cs typeface="Calibri"/>
            </a:endParaRPr>
          </a:p>
          <a:p>
            <a:pPr>
              <a:buFont typeface="Wingdings"/>
              <a:buChar char="Ø"/>
            </a:pPr>
            <a:r>
              <a:rPr lang="pl-PL">
                <a:latin typeface="Calibri Light"/>
                <a:ea typeface="+mn-lt"/>
                <a:cs typeface="+mn-lt"/>
              </a:rPr>
              <a:t>ADHD, głównie typu nieuważnego, charakteryzuje się objawami obejmującymi łatwe rozpraszanie się, zapominanie, marzenia na jawie, dezorganizację, słabą koncentrację i trudności w wykonywaniu zadań;</a:t>
            </a:r>
            <a:endParaRPr lang="pl-PL">
              <a:latin typeface="Calibri Light"/>
              <a:ea typeface="Calibri"/>
              <a:cs typeface="Calibri"/>
            </a:endParaRPr>
          </a:p>
          <a:p>
            <a:pPr>
              <a:buFont typeface="Wingdings"/>
              <a:buChar char="Ø"/>
            </a:pPr>
            <a:r>
              <a:rPr lang="pl-PL">
                <a:latin typeface="Calibri Light"/>
                <a:ea typeface="+mn-lt"/>
                <a:cs typeface="+mn-lt"/>
              </a:rPr>
              <a:t>ADHD, głównie nadpobudliwe i impulsywne, objawia się nadmiernym wierceniem się i niepokojem, nadpobudliwością oraz trudnościami z czekaniem i pozostaniem w pozycji siedzącej;</a:t>
            </a:r>
            <a:endParaRPr lang="pl-PL">
              <a:latin typeface="Calibri Light"/>
              <a:ea typeface="Calibri"/>
              <a:cs typeface="Calibri"/>
            </a:endParaRPr>
          </a:p>
          <a:p>
            <a:pPr>
              <a:buFont typeface="Wingdings"/>
              <a:buChar char="Ø"/>
            </a:pPr>
            <a:r>
              <a:rPr lang="pl-PL">
                <a:latin typeface="Calibri Light"/>
                <a:ea typeface="Calibri"/>
                <a:cs typeface="Calibri"/>
              </a:rPr>
              <a:t>ADHD typu mieszanego to połączenie dwóch pierwszych objawów.</a:t>
            </a:r>
          </a:p>
          <a:p>
            <a:pPr marL="0" indent="0">
              <a:buNone/>
            </a:pPr>
            <a:r>
              <a:rPr lang="pl-PL">
                <a:latin typeface="Calibri Light"/>
                <a:ea typeface="Calibri"/>
                <a:cs typeface="Calibri"/>
              </a:rPr>
              <a:t>Podział ten opiera się na obecności co najmniej sześciu (u dzieci) lub pięciu (u starszych nastolatków i dorosłych) z dziewięciu długotrwałych (trwających co najmniej sześć miesięcy) objawów nieuwagi, nadpobudliwości-impulsywności lub obu.</a:t>
            </a:r>
            <a:endParaRPr lang="pl-PL">
              <a:latin typeface="Calibri Light"/>
            </a:endParaRPr>
          </a:p>
        </p:txBody>
      </p:sp>
    </p:spTree>
    <p:extLst>
      <p:ext uri="{BB962C8B-B14F-4D97-AF65-F5344CB8AC3E}">
        <p14:creationId xmlns:p14="http://schemas.microsoft.com/office/powerpoint/2010/main" val="2210188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3CB9E2-F951-0ADB-8E77-173808E2A02B}"/>
              </a:ext>
            </a:extLst>
          </p:cNvPr>
          <p:cNvSpPr>
            <a:spLocks noGrp="1"/>
          </p:cNvSpPr>
          <p:nvPr>
            <p:ph type="title"/>
          </p:nvPr>
        </p:nvSpPr>
        <p:spPr>
          <a:xfrm>
            <a:off x="825909" y="808055"/>
            <a:ext cx="3979205" cy="1453363"/>
          </a:xfrm>
        </p:spPr>
        <p:txBody>
          <a:bodyPr>
            <a:normAutofit/>
          </a:bodyPr>
          <a:lstStyle/>
          <a:p>
            <a:pPr algn="ctr"/>
            <a:r>
              <a:rPr lang="pl-PL" b="1">
                <a:solidFill>
                  <a:schemeClr val="tx1">
                    <a:lumMod val="85000"/>
                  </a:schemeClr>
                </a:solidFill>
                <a:ea typeface="Calibri Light"/>
                <a:cs typeface="Calibri Light"/>
              </a:rPr>
              <a:t>DIAGNOZA U OSÓB DOROSŁYCH</a:t>
            </a:r>
            <a:endParaRPr lang="pl-PL" b="1">
              <a:solidFill>
                <a:schemeClr val="tx1">
                  <a:lumMod val="85000"/>
                </a:schemeClr>
              </a:solidFill>
              <a:cs typeface="Calibri Light"/>
            </a:endParaRPr>
          </a:p>
        </p:txBody>
      </p:sp>
      <p:sp>
        <p:nvSpPr>
          <p:cNvPr id="3" name="Symbol zastępczy zawartości 2">
            <a:extLst>
              <a:ext uri="{FF2B5EF4-FFF2-40B4-BE49-F238E27FC236}">
                <a16:creationId xmlns:a16="http://schemas.microsoft.com/office/drawing/2014/main" id="{8C69B2A3-C759-DB4C-5781-1C2874CD5539}"/>
              </a:ext>
            </a:extLst>
          </p:cNvPr>
          <p:cNvSpPr>
            <a:spLocks noGrp="1"/>
          </p:cNvSpPr>
          <p:nvPr>
            <p:ph idx="1"/>
          </p:nvPr>
        </p:nvSpPr>
        <p:spPr>
          <a:xfrm>
            <a:off x="368262" y="2261420"/>
            <a:ext cx="4976602" cy="4315267"/>
          </a:xfrm>
        </p:spPr>
        <p:txBody>
          <a:bodyPr vert="horz" lIns="91440" tIns="45720" rIns="91440" bIns="45720" rtlCol="0" anchor="ctr">
            <a:noAutofit/>
          </a:bodyPr>
          <a:lstStyle/>
          <a:p>
            <a:pPr marL="0" indent="0">
              <a:lnSpc>
                <a:spcPct val="90000"/>
              </a:lnSpc>
              <a:buNone/>
            </a:pPr>
            <a:r>
              <a:rPr lang="pl-PL" sz="2000">
                <a:solidFill>
                  <a:schemeClr val="tx1">
                    <a:lumMod val="85000"/>
                  </a:schemeClr>
                </a:solidFill>
                <a:latin typeface="Calibri Light"/>
                <a:ea typeface="Calibri Light"/>
                <a:cs typeface="Calibri Light"/>
              </a:rPr>
              <a:t>Dorośli z ADHD są diagnozowani na podstawie tych samych kryteriów, w tym, że ich objawy muszą być obecne w wieku od sześciu do dwunastu lat. Chociaż podstawowe objawy ADHD są podobne u dzieci i dorosłych, często prezentują się inaczej u dorosłych niż u dzieci.</a:t>
            </a:r>
          </a:p>
          <a:p>
            <a:pPr marL="0" indent="0">
              <a:lnSpc>
                <a:spcPct val="90000"/>
              </a:lnSpc>
              <a:buNone/>
            </a:pPr>
            <a:r>
              <a:rPr lang="pl-PL" sz="2000">
                <a:solidFill>
                  <a:schemeClr val="tx1">
                    <a:lumMod val="85000"/>
                  </a:schemeClr>
                </a:solidFill>
                <a:latin typeface="Calibri Light"/>
                <a:ea typeface="Calibri Light"/>
                <a:cs typeface="Calibri Light"/>
              </a:rPr>
              <a:t>Do</a:t>
            </a:r>
            <a:r>
              <a:rPr lang="pl-PL" sz="2000">
                <a:solidFill>
                  <a:schemeClr val="tx1">
                    <a:lumMod val="85000"/>
                  </a:schemeClr>
                </a:solidFill>
                <a:latin typeface="Calibri Light"/>
                <a:ea typeface="+mn-lt"/>
                <a:cs typeface="+mn-lt"/>
              </a:rPr>
              <a:t> postawienia diagnozy u osoby dorosłej wymagane jest występowanie objawów od dzieciństwa. Niemniej jednak część dorosłych, którzy spełniają kryteria ADHD w wieku dorosłym, nie zostałaby zdiagnozowana jako dzieci - większość przypadków ADHD o późnym początku rozwija zaburzenie w wieku 12-16 lat.</a:t>
            </a:r>
            <a:endParaRPr lang="pl-PL" sz="2000">
              <a:solidFill>
                <a:schemeClr val="tx1">
                  <a:lumMod val="85000"/>
                </a:schemeClr>
              </a:solidFill>
              <a:latin typeface="Calibri Light"/>
              <a:ea typeface="Calibri" panose="020F0502020204030204"/>
              <a:cs typeface="Calibri" panose="020F0502020204030204"/>
            </a:endParaRPr>
          </a:p>
          <a:p>
            <a:pPr marL="0" indent="0">
              <a:lnSpc>
                <a:spcPct val="90000"/>
              </a:lnSpc>
              <a:buNone/>
            </a:pPr>
            <a:endParaRPr lang="pl-PL" sz="1500">
              <a:ea typeface="Calibri" panose="020F0502020204030204"/>
              <a:cs typeface="Calibri" panose="020F0502020204030204"/>
            </a:endParaRPr>
          </a:p>
        </p:txBody>
      </p:sp>
      <p:pic>
        <p:nvPicPr>
          <p:cNvPr id="4" name="Obraz 3" descr="Diagnoza ADHD online, psychoterapia online">
            <a:extLst>
              <a:ext uri="{FF2B5EF4-FFF2-40B4-BE49-F238E27FC236}">
                <a16:creationId xmlns:a16="http://schemas.microsoft.com/office/drawing/2014/main" id="{4B8063A6-381D-60B3-CCEA-B01678C4C314}"/>
              </a:ext>
            </a:extLst>
          </p:cNvPr>
          <p:cNvPicPr>
            <a:picLocks noChangeAspect="1"/>
          </p:cNvPicPr>
          <p:nvPr/>
        </p:nvPicPr>
        <p:blipFill rotWithShape="1">
          <a:blip r:embed="rId3"/>
          <a:stretch/>
        </p:blipFill>
        <p:spPr>
          <a:xfrm>
            <a:off x="5498687" y="1633499"/>
            <a:ext cx="6095593" cy="3428771"/>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246194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A9E18B6-D00B-F6A3-5C10-0D277E7EA6A8}"/>
              </a:ext>
            </a:extLst>
          </p:cNvPr>
          <p:cNvSpPr>
            <a:spLocks noGrp="1"/>
          </p:cNvSpPr>
          <p:nvPr>
            <p:ph type="title"/>
          </p:nvPr>
        </p:nvSpPr>
        <p:spPr>
          <a:xfrm>
            <a:off x="685799" y="1150076"/>
            <a:ext cx="3659389" cy="4557849"/>
          </a:xfrm>
        </p:spPr>
        <p:txBody>
          <a:bodyPr>
            <a:normAutofit/>
          </a:bodyPr>
          <a:lstStyle/>
          <a:p>
            <a:r>
              <a:rPr lang="pl-PL" sz="4400" b="1">
                <a:solidFill>
                  <a:schemeClr val="tx1">
                    <a:lumMod val="85000"/>
                  </a:schemeClr>
                </a:solidFill>
                <a:ea typeface="Calibri Light"/>
                <a:cs typeface="Calibri Light"/>
              </a:rPr>
              <a:t>DIAGNOZY RÓŻNICOWE</a:t>
            </a:r>
            <a:r>
              <a:rPr lang="pl-PL">
                <a:ea typeface="Calibri Light"/>
                <a:cs typeface="Calibri Light"/>
              </a:rPr>
              <a:t> </a:t>
            </a:r>
            <a:endParaRPr lang="pl-PL">
              <a:cs typeface="Calibri Light" panose="020F0302020204030204"/>
            </a:endParaRPr>
          </a:p>
        </p:txBody>
      </p:sp>
      <p:sp>
        <p:nvSpPr>
          <p:cNvPr id="3" name="Symbol zastępczy zawartości 2">
            <a:extLst>
              <a:ext uri="{FF2B5EF4-FFF2-40B4-BE49-F238E27FC236}">
                <a16:creationId xmlns:a16="http://schemas.microsoft.com/office/drawing/2014/main" id="{BF0642CB-2902-A7ED-3763-AEDEECF11074}"/>
              </a:ext>
            </a:extLst>
          </p:cNvPr>
          <p:cNvSpPr>
            <a:spLocks noGrp="1"/>
          </p:cNvSpPr>
          <p:nvPr>
            <p:ph idx="1"/>
          </p:nvPr>
        </p:nvSpPr>
        <p:spPr>
          <a:xfrm>
            <a:off x="4988658" y="1277076"/>
            <a:ext cx="6517543" cy="4557849"/>
          </a:xfrm>
        </p:spPr>
        <p:txBody>
          <a:bodyPr>
            <a:normAutofit/>
          </a:bodyPr>
          <a:lstStyle/>
          <a:p>
            <a:pPr marL="0" indent="0" algn="ctr">
              <a:buNone/>
            </a:pPr>
            <a:r>
              <a:rPr lang="pl-PL" sz="2400">
                <a:solidFill>
                  <a:schemeClr val="tx1">
                    <a:lumMod val="85000"/>
                  </a:schemeClr>
                </a:solidFill>
                <a:latin typeface="Calibri Light"/>
                <a:ea typeface="+mn-lt"/>
                <a:cs typeface="+mn-lt"/>
              </a:rPr>
              <a:t>DSM zapewnia potencjalne diagnozy różnicowe - potencjalne alternatywne wyjaśnienia określonych objawów. Ocena i badanie historii klinicznej określa, która diagnoza jest najbardziej odpowiednia.</a:t>
            </a:r>
            <a:endParaRPr lang="pl-PL" sz="2400">
              <a:solidFill>
                <a:schemeClr val="tx1">
                  <a:lumMod val="85000"/>
                </a:schemeClr>
              </a:solidFill>
              <a:latin typeface="Calibri Light"/>
              <a:ea typeface="Calibri" panose="020F0502020204030204"/>
              <a:cs typeface="Calibri" panose="020F0502020204030204"/>
            </a:endParaRPr>
          </a:p>
          <a:p>
            <a:pPr marL="0" indent="0">
              <a:buNone/>
            </a:pPr>
            <a:endParaRPr lang="pl-PL">
              <a:ea typeface="Calibri" panose="020F0502020204030204"/>
              <a:cs typeface="Calibri" panose="020F0502020204030204"/>
            </a:endParaRPr>
          </a:p>
        </p:txBody>
      </p:sp>
    </p:spTree>
    <p:extLst>
      <p:ext uri="{BB962C8B-B14F-4D97-AF65-F5344CB8AC3E}">
        <p14:creationId xmlns:p14="http://schemas.microsoft.com/office/powerpoint/2010/main" val="3663201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81BFFC0-A510-E8DD-50CC-7269DCBA3AB3}"/>
              </a:ext>
            </a:extLst>
          </p:cNvPr>
          <p:cNvSpPr>
            <a:spLocks noGrp="1"/>
          </p:cNvSpPr>
          <p:nvPr>
            <p:ph type="title"/>
          </p:nvPr>
        </p:nvSpPr>
        <p:spPr>
          <a:xfrm>
            <a:off x="4987217" y="694266"/>
            <a:ext cx="6282266" cy="1456267"/>
          </a:xfrm>
        </p:spPr>
        <p:txBody>
          <a:bodyPr>
            <a:normAutofit/>
          </a:bodyPr>
          <a:lstStyle/>
          <a:p>
            <a:pPr algn="ctr"/>
            <a:r>
              <a:rPr lang="pl-PL" b="1">
                <a:solidFill>
                  <a:schemeClr val="tx1">
                    <a:lumMod val="85000"/>
                  </a:schemeClr>
                </a:solidFill>
                <a:ea typeface="Calibri Light"/>
                <a:cs typeface="Calibri Light"/>
              </a:rPr>
              <a:t>DIAGNOZY RÓŻNICOWE</a:t>
            </a:r>
            <a:endParaRPr lang="pl-PL" b="1">
              <a:solidFill>
                <a:schemeClr val="tx1">
                  <a:lumMod val="85000"/>
                </a:schemeClr>
              </a:solidFill>
              <a:cs typeface="Calibri Light"/>
            </a:endParaRPr>
          </a:p>
        </p:txBody>
      </p:sp>
      <p:sp>
        <p:nvSpPr>
          <p:cNvPr id="3" name="Symbol zastępczy zawartości 2">
            <a:extLst>
              <a:ext uri="{FF2B5EF4-FFF2-40B4-BE49-F238E27FC236}">
                <a16:creationId xmlns:a16="http://schemas.microsoft.com/office/drawing/2014/main" id="{EAAA7CAE-B213-D07E-41CF-956BA3990DD1}"/>
              </a:ext>
            </a:extLst>
          </p:cNvPr>
          <p:cNvSpPr>
            <a:spLocks noGrp="1"/>
          </p:cNvSpPr>
          <p:nvPr>
            <p:ph idx="1"/>
          </p:nvPr>
        </p:nvSpPr>
        <p:spPr>
          <a:xfrm>
            <a:off x="4754384" y="2142066"/>
            <a:ext cx="6758516" cy="4368799"/>
          </a:xfrm>
        </p:spPr>
        <p:txBody>
          <a:bodyPr vert="horz" lIns="91440" tIns="45720" rIns="91440" bIns="45720" rtlCol="0">
            <a:normAutofit/>
          </a:bodyPr>
          <a:lstStyle/>
          <a:p>
            <a:pPr marL="0" indent="0" algn="ctr">
              <a:buNone/>
            </a:pPr>
            <a:r>
              <a:rPr lang="pl-PL" sz="2400" b="1" noProof="1">
                <a:solidFill>
                  <a:schemeClr val="tx1">
                    <a:lumMod val="85000"/>
                  </a:schemeClr>
                </a:solidFill>
                <a:latin typeface="Calibri Light"/>
                <a:ea typeface="Calibri" panose="020F0502020204030204"/>
                <a:cs typeface="Calibri" panose="020F0502020204030204"/>
              </a:rPr>
              <a:t>Objawy ADHD, takie jak obniżony nastrój i słaba samoocena, wahania nastroju i drażliwość, mogą być mylone z dystymią, cyklotymią lub chorobą afektywną dwubiegunową, a także z zaburzeniem osobowości typu borderline. Niektóre objawy wynikające z zaburzeń lękowych, zaburzeń osobowości, zaburzeń rozwojowych lub niepełnosprawności intelektualnej mogą nakładać się na ADHD.</a:t>
            </a:r>
            <a:r>
              <a:rPr lang="pl-PL" sz="2400" b="1" noProof="1">
                <a:solidFill>
                  <a:schemeClr val="tx1">
                    <a:lumMod val="85000"/>
                  </a:schemeClr>
                </a:solidFill>
                <a:latin typeface="Calibri Light"/>
                <a:ea typeface="+mn-lt"/>
                <a:cs typeface="+mn-lt"/>
              </a:rPr>
              <a:t> Zaburzenia te mogą również czasami występować razem z ADHD.</a:t>
            </a:r>
            <a:endParaRPr lang="pl-PL" sz="2400" noProof="1">
              <a:solidFill>
                <a:schemeClr val="tx1">
                  <a:lumMod val="85000"/>
                </a:schemeClr>
              </a:solidFill>
              <a:latin typeface="Calibri Light"/>
              <a:ea typeface="Calibri"/>
              <a:cs typeface="Calibri"/>
            </a:endParaRPr>
          </a:p>
          <a:p>
            <a:pPr marL="0" indent="0">
              <a:buNone/>
            </a:pPr>
            <a:endParaRPr lang="pl-PL">
              <a:ea typeface="Calibri"/>
              <a:cs typeface="Calibri"/>
            </a:endParaRPr>
          </a:p>
          <a:p>
            <a:pPr marL="0" indent="0">
              <a:buNone/>
            </a:pPr>
            <a:endParaRPr lang="pl-PL">
              <a:ea typeface="Calibri"/>
              <a:cs typeface="Calibri"/>
            </a:endParaRPr>
          </a:p>
        </p:txBody>
      </p:sp>
      <p:pic>
        <p:nvPicPr>
          <p:cNvPr id="4" name="Obraz 3" descr="FAS i ADHD – jakie są podobieństwa i różnice? | e-zdrowie.pl">
            <a:extLst>
              <a:ext uri="{FF2B5EF4-FFF2-40B4-BE49-F238E27FC236}">
                <a16:creationId xmlns:a16="http://schemas.microsoft.com/office/drawing/2014/main" id="{BA0782A6-5206-19AE-FC81-C6F87DEB6C6C}"/>
              </a:ext>
            </a:extLst>
          </p:cNvPr>
          <p:cNvPicPr>
            <a:picLocks noChangeAspect="1"/>
          </p:cNvPicPr>
          <p:nvPr/>
        </p:nvPicPr>
        <p:blipFill>
          <a:blip r:embed="rId3"/>
          <a:stretch>
            <a:fillRect/>
          </a:stretch>
        </p:blipFill>
        <p:spPr>
          <a:xfrm>
            <a:off x="675217" y="2494421"/>
            <a:ext cx="3445714" cy="2210999"/>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7309849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1127747-1969-2CE5-9BC1-5947C3892A1D}"/>
              </a:ext>
            </a:extLst>
          </p:cNvPr>
          <p:cNvSpPr>
            <a:spLocks noGrp="1"/>
          </p:cNvSpPr>
          <p:nvPr>
            <p:ph type="title"/>
          </p:nvPr>
        </p:nvSpPr>
        <p:spPr>
          <a:xfrm>
            <a:off x="844551" y="609600"/>
            <a:ext cx="10131425" cy="1456267"/>
          </a:xfrm>
        </p:spPr>
        <p:txBody>
          <a:bodyPr>
            <a:normAutofit/>
          </a:bodyPr>
          <a:lstStyle/>
          <a:p>
            <a:pPr algn="ctr"/>
            <a:r>
              <a:rPr lang="pl-PL" sz="4000" b="1">
                <a:solidFill>
                  <a:schemeClr val="tx1">
                    <a:lumMod val="85000"/>
                  </a:schemeClr>
                </a:solidFill>
                <a:ea typeface="Calibri Light"/>
                <a:cs typeface="Calibri Light"/>
              </a:rPr>
              <a:t>DIAGNOZY RÓŻNICOWE</a:t>
            </a:r>
            <a:endParaRPr lang="pl-PL" sz="4000" b="1">
              <a:solidFill>
                <a:schemeClr val="tx1">
                  <a:lumMod val="85000"/>
                </a:schemeClr>
              </a:solidFill>
              <a:cs typeface="Calibri Light"/>
            </a:endParaRPr>
          </a:p>
        </p:txBody>
      </p:sp>
      <p:sp>
        <p:nvSpPr>
          <p:cNvPr id="3" name="Symbol zastępczy zawartości 2">
            <a:extLst>
              <a:ext uri="{FF2B5EF4-FFF2-40B4-BE49-F238E27FC236}">
                <a16:creationId xmlns:a16="http://schemas.microsoft.com/office/drawing/2014/main" id="{D97AA9CF-4A31-C7B1-81ED-4BE6D2F3ECEB}"/>
              </a:ext>
            </a:extLst>
          </p:cNvPr>
          <p:cNvSpPr>
            <a:spLocks noGrp="1"/>
          </p:cNvSpPr>
          <p:nvPr>
            <p:ph idx="1"/>
          </p:nvPr>
        </p:nvSpPr>
        <p:spPr>
          <a:xfrm>
            <a:off x="844551" y="2142067"/>
            <a:ext cx="10131425" cy="4210049"/>
          </a:xfrm>
        </p:spPr>
        <p:txBody>
          <a:bodyPr vert="horz" lIns="91440" tIns="45720" rIns="91440" bIns="45720" rtlCol="0" anchor="ctr">
            <a:normAutofit fontScale="92500" lnSpcReduction="10000"/>
          </a:bodyPr>
          <a:lstStyle/>
          <a:p>
            <a:pPr marL="0" indent="0" algn="ctr">
              <a:buNone/>
            </a:pPr>
            <a:r>
              <a:rPr lang="pl-PL" sz="2400" b="1">
                <a:latin typeface="Calibri Light"/>
                <a:ea typeface="Calibri" panose="020F0502020204030204"/>
                <a:cs typeface="Calibri" panose="020F0502020204030204"/>
              </a:rPr>
              <a:t>Do schorzeń, które mogą powodować objawy typu ADHD należą:</a:t>
            </a:r>
            <a:endParaRPr lang="pl-PL" b="1">
              <a:latin typeface="Calibri Light"/>
              <a:ea typeface="Calibri" panose="020F0502020204030204"/>
              <a:cs typeface="Calibri" panose="020F0502020204030204"/>
            </a:endParaRPr>
          </a:p>
          <a:p>
            <a:pPr marL="342900" indent="-342900" algn="ctr">
              <a:buFont typeface="Wingdings"/>
              <a:buChar char="Ø"/>
            </a:pPr>
            <a:r>
              <a:rPr lang="pl-PL" sz="2400">
                <a:latin typeface="Calibri Light"/>
                <a:ea typeface="Calibri" panose="020F0502020204030204"/>
                <a:cs typeface="Calibri" panose="020F0502020204030204"/>
              </a:rPr>
              <a:t>nadczynność tarczycy,</a:t>
            </a:r>
            <a:endParaRPr lang="pl-PL">
              <a:latin typeface="Calibri Light"/>
              <a:ea typeface="Calibri" panose="020F0502020204030204"/>
              <a:cs typeface="Calibri" panose="020F0502020204030204"/>
            </a:endParaRPr>
          </a:p>
          <a:p>
            <a:pPr marL="342900" indent="-342900" algn="ctr">
              <a:buClr>
                <a:srgbClr val="FFFFFF"/>
              </a:buClr>
              <a:buFont typeface="Wingdings"/>
              <a:buChar char="Ø"/>
            </a:pPr>
            <a:r>
              <a:rPr lang="pl-PL" sz="2400">
                <a:latin typeface="Calibri Light"/>
                <a:ea typeface="Calibri" panose="020F0502020204030204"/>
                <a:cs typeface="Calibri" panose="020F0502020204030204"/>
              </a:rPr>
              <a:t>drgawki,</a:t>
            </a:r>
            <a:endParaRPr lang="pl-PL">
              <a:latin typeface="Calibri Light"/>
              <a:ea typeface="Calibri" panose="020F0502020204030204"/>
              <a:cs typeface="Calibri" panose="020F0502020204030204"/>
            </a:endParaRPr>
          </a:p>
          <a:p>
            <a:pPr marL="342900" indent="-342900" algn="ctr">
              <a:buClr>
                <a:srgbClr val="FFFFFF"/>
              </a:buClr>
              <a:buFont typeface="Wingdings"/>
              <a:buChar char="Ø"/>
            </a:pPr>
            <a:r>
              <a:rPr lang="pl-PL" sz="2400">
                <a:latin typeface="Calibri Light"/>
                <a:ea typeface="Calibri" panose="020F0502020204030204"/>
                <a:cs typeface="Calibri" panose="020F0502020204030204"/>
              </a:rPr>
              <a:t>zatrucie ołowiem,</a:t>
            </a:r>
            <a:endParaRPr lang="pl-PL">
              <a:latin typeface="Calibri Light"/>
              <a:ea typeface="Calibri" panose="020F0502020204030204"/>
              <a:cs typeface="Calibri" panose="020F0502020204030204"/>
            </a:endParaRPr>
          </a:p>
          <a:p>
            <a:pPr marL="342900" indent="-342900" algn="ctr">
              <a:buClr>
                <a:srgbClr val="FFFFFF"/>
              </a:buClr>
              <a:buFont typeface="Wingdings"/>
              <a:buChar char="Ø"/>
            </a:pPr>
            <a:r>
              <a:rPr lang="pl-PL" sz="2400">
                <a:latin typeface="Calibri Light"/>
                <a:ea typeface="Calibri" panose="020F0502020204030204"/>
                <a:cs typeface="Calibri" panose="020F0502020204030204"/>
              </a:rPr>
              <a:t>zaburzenia słuchu,</a:t>
            </a:r>
            <a:endParaRPr lang="pl-PL">
              <a:latin typeface="Calibri Light"/>
              <a:ea typeface="Calibri" panose="020F0502020204030204"/>
              <a:cs typeface="Calibri" panose="020F0502020204030204"/>
            </a:endParaRPr>
          </a:p>
          <a:p>
            <a:pPr marL="342900" indent="-342900" algn="ctr">
              <a:buClr>
                <a:srgbClr val="FFFFFF"/>
              </a:buClr>
              <a:buFont typeface="Wingdings"/>
              <a:buChar char="Ø"/>
            </a:pPr>
            <a:r>
              <a:rPr lang="pl-PL" sz="2400">
                <a:latin typeface="Calibri Light"/>
                <a:ea typeface="Calibri" panose="020F0502020204030204"/>
                <a:cs typeface="Calibri" panose="020F0502020204030204"/>
              </a:rPr>
              <a:t>choroby wątroby,</a:t>
            </a:r>
            <a:endParaRPr lang="pl-PL">
              <a:latin typeface="Calibri Light"/>
              <a:ea typeface="Calibri" panose="020F0502020204030204"/>
              <a:cs typeface="Calibri" panose="020F0502020204030204"/>
            </a:endParaRPr>
          </a:p>
          <a:p>
            <a:pPr marL="342900" indent="-342900" algn="ctr">
              <a:buClr>
                <a:srgbClr val="FFFFFF"/>
              </a:buClr>
              <a:buFont typeface="Wingdings"/>
              <a:buChar char="Ø"/>
            </a:pPr>
            <a:r>
              <a:rPr lang="pl-PL" sz="2400">
                <a:latin typeface="Calibri Light"/>
                <a:ea typeface="Calibri" panose="020F0502020204030204"/>
                <a:cs typeface="Calibri" panose="020F0502020204030204"/>
              </a:rPr>
              <a:t>bezdech senny,</a:t>
            </a:r>
            <a:endParaRPr lang="pl-PL">
              <a:latin typeface="Calibri Light"/>
              <a:ea typeface="Calibri" panose="020F0502020204030204"/>
              <a:cs typeface="Calibri" panose="020F0502020204030204"/>
            </a:endParaRPr>
          </a:p>
          <a:p>
            <a:pPr marL="342900" indent="-342900" algn="ctr">
              <a:buClr>
                <a:srgbClr val="FFFFFF"/>
              </a:buClr>
              <a:buFont typeface="Wingdings"/>
              <a:buChar char="Ø"/>
            </a:pPr>
            <a:r>
              <a:rPr lang="pl-PL" sz="2400">
                <a:latin typeface="Calibri Light"/>
                <a:ea typeface="Calibri" panose="020F0502020204030204"/>
                <a:cs typeface="Calibri" panose="020F0502020204030204"/>
              </a:rPr>
              <a:t>interakcje lekowe,</a:t>
            </a:r>
            <a:endParaRPr lang="pl-PL">
              <a:latin typeface="Calibri Light"/>
              <a:ea typeface="Calibri" panose="020F0502020204030204"/>
              <a:cs typeface="Calibri" panose="020F0502020204030204"/>
            </a:endParaRPr>
          </a:p>
          <a:p>
            <a:pPr marL="342900" indent="-342900" algn="ctr">
              <a:buClr>
                <a:srgbClr val="FFFFFF"/>
              </a:buClr>
              <a:buFont typeface="Wingdings"/>
              <a:buChar char="Ø"/>
            </a:pPr>
            <a:r>
              <a:rPr lang="pl-PL" sz="2400">
                <a:latin typeface="Calibri Light"/>
                <a:ea typeface="Calibri" panose="020F0502020204030204"/>
                <a:cs typeface="Calibri" panose="020F0502020204030204"/>
              </a:rPr>
              <a:t>urazy głowy.</a:t>
            </a:r>
            <a:endParaRPr lang="pl-PL">
              <a:latin typeface="Calibri Light"/>
              <a:ea typeface="Calibri" panose="020F0502020204030204"/>
              <a:cs typeface="Calibri" panose="020F0502020204030204"/>
            </a:endParaRPr>
          </a:p>
          <a:p>
            <a:pPr marL="0" indent="0">
              <a:buNone/>
            </a:pPr>
            <a:endParaRPr lang="pl-PL">
              <a:ea typeface="Calibri" panose="020F0502020204030204"/>
              <a:cs typeface="Calibri" panose="020F0502020204030204"/>
            </a:endParaRPr>
          </a:p>
        </p:txBody>
      </p:sp>
    </p:spTree>
    <p:extLst>
      <p:ext uri="{BB962C8B-B14F-4D97-AF65-F5344CB8AC3E}">
        <p14:creationId xmlns:p14="http://schemas.microsoft.com/office/powerpoint/2010/main" val="1061854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5F1DF06-0CC4-B1A8-63FE-6F638F696C55}"/>
              </a:ext>
            </a:extLst>
          </p:cNvPr>
          <p:cNvSpPr>
            <a:spLocks noGrp="1"/>
          </p:cNvSpPr>
          <p:nvPr>
            <p:ph type="title"/>
          </p:nvPr>
        </p:nvSpPr>
        <p:spPr>
          <a:xfrm>
            <a:off x="2400301" y="437243"/>
            <a:ext cx="7402285" cy="1360714"/>
          </a:xfrm>
        </p:spPr>
        <p:txBody>
          <a:bodyPr>
            <a:normAutofit/>
          </a:bodyPr>
          <a:lstStyle/>
          <a:p>
            <a:pPr algn="ctr"/>
            <a:r>
              <a:rPr lang="pl-PL" b="1">
                <a:solidFill>
                  <a:schemeClr val="bg1"/>
                </a:solidFill>
                <a:ea typeface="Calibri Light"/>
                <a:cs typeface="Calibri Light"/>
              </a:rPr>
              <a:t>DIAGNOZY RÓŻNICOWE</a:t>
            </a:r>
            <a:endParaRPr lang="pl-PL" b="1">
              <a:solidFill>
                <a:schemeClr val="bg1"/>
              </a:solidFill>
              <a:cs typeface="Calibri Light"/>
            </a:endParaRPr>
          </a:p>
        </p:txBody>
      </p:sp>
      <p:sp>
        <p:nvSpPr>
          <p:cNvPr id="3" name="Symbol zastępczy zawartości 2">
            <a:extLst>
              <a:ext uri="{FF2B5EF4-FFF2-40B4-BE49-F238E27FC236}">
                <a16:creationId xmlns:a16="http://schemas.microsoft.com/office/drawing/2014/main" id="{657856AC-FD2A-4142-BF65-FF53983B4995}"/>
              </a:ext>
            </a:extLst>
          </p:cNvPr>
          <p:cNvSpPr>
            <a:spLocks noGrp="1"/>
          </p:cNvSpPr>
          <p:nvPr>
            <p:ph idx="1"/>
          </p:nvPr>
        </p:nvSpPr>
        <p:spPr>
          <a:xfrm>
            <a:off x="2400301" y="2422374"/>
            <a:ext cx="7402285" cy="3392110"/>
          </a:xfrm>
        </p:spPr>
        <p:txBody>
          <a:bodyPr vert="horz" lIns="91440" tIns="45720" rIns="91440" bIns="45720" rtlCol="0" anchor="ctr">
            <a:noAutofit/>
          </a:bodyPr>
          <a:lstStyle/>
          <a:p>
            <a:pPr marL="0" indent="0" algn="ctr">
              <a:buNone/>
            </a:pPr>
            <a:r>
              <a:rPr lang="pl-PL" sz="2800">
                <a:solidFill>
                  <a:schemeClr val="bg1"/>
                </a:solidFill>
                <a:latin typeface="Calibri Light"/>
                <a:ea typeface="+mn-lt"/>
                <a:cs typeface="+mn-lt"/>
              </a:rPr>
              <a:t>Pierwotne zaburzenia snu mogą wpływać na uwagę i zachowanie, a objawy ADHD mogą wpływać na sen. Zaleca się zatem, aby dzieci z ADHD były regularnie badane pod kątem problemów ze snem. Senność u dzieci może powodować objawy, od klasycznych, takich jak ziewanie i pocieranie oczu, po nadpobudliwość i nieuwagę. Obturacyjny bezdech senny może również powodować objawy typu ADHD.</a:t>
            </a:r>
            <a:endParaRPr lang="pl-PL" sz="2800">
              <a:solidFill>
                <a:schemeClr val="bg1"/>
              </a:solidFill>
              <a:latin typeface="Calibri" panose="020F0502020204030204"/>
              <a:ea typeface="Calibri" panose="020F0502020204030204"/>
              <a:cs typeface="Calibri" panose="020F0502020204030204"/>
            </a:endParaRPr>
          </a:p>
          <a:p>
            <a:pPr marL="0" indent="0" algn="ctr">
              <a:buNone/>
            </a:pPr>
            <a:endParaRPr lang="pl-PL" sz="2800">
              <a:ea typeface="Calibri" panose="020F0502020204030204"/>
              <a:cs typeface="Calibri" panose="020F0502020204030204"/>
            </a:endParaRPr>
          </a:p>
        </p:txBody>
      </p:sp>
    </p:spTree>
    <p:extLst>
      <p:ext uri="{BB962C8B-B14F-4D97-AF65-F5344CB8AC3E}">
        <p14:creationId xmlns:p14="http://schemas.microsoft.com/office/powerpoint/2010/main" val="3120129151"/>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42476583-CC33-45CE-B51B-215B5673CD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useBgFill="1">
        <p:nvSpPr>
          <p:cNvPr id="24" name="Rectangle 23">
            <a:extLst>
              <a:ext uri="{FF2B5EF4-FFF2-40B4-BE49-F238E27FC236}">
                <a16:creationId xmlns:a16="http://schemas.microsoft.com/office/drawing/2014/main" id="{75F65CD9-825D-44BD-8681-D42D260D4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2F64C47-BE0B-4DA4-A62F-C6922DD208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
            <a:ext cx="4125976" cy="6858002"/>
          </a:xfrm>
          <a:custGeom>
            <a:avLst/>
            <a:gdLst>
              <a:gd name="connsiteX0" fmla="*/ 4125976 w 4125976"/>
              <a:gd name="connsiteY0" fmla="*/ 0 h 6858002"/>
              <a:gd name="connsiteX1" fmla="*/ 1300393 w 4125976"/>
              <a:gd name="connsiteY1" fmla="*/ 0 h 6858002"/>
              <a:gd name="connsiteX2" fmla="*/ 1300393 w 4125976"/>
              <a:gd name="connsiteY2" fmla="*/ 2 h 6858002"/>
              <a:gd name="connsiteX3" fmla="*/ 1155520 w 4125976"/>
              <a:gd name="connsiteY3" fmla="*/ 2 h 6858002"/>
              <a:gd name="connsiteX4" fmla="*/ 1074856 w 4125976"/>
              <a:gd name="connsiteY4" fmla="*/ 88573 h 6858002"/>
              <a:gd name="connsiteX5" fmla="*/ 0 w 4125976"/>
              <a:gd name="connsiteY5" fmla="*/ 3396600 h 6858002"/>
              <a:gd name="connsiteX6" fmla="*/ 1222540 w 4125976"/>
              <a:gd name="connsiteY6" fmla="*/ 6858002 h 6858002"/>
              <a:gd name="connsiteX7" fmla="*/ 4125598 w 4125976"/>
              <a:gd name="connsiteY7" fmla="*/ 6858002 h 6858002"/>
              <a:gd name="connsiteX8" fmla="*/ 4125976 w 4125976"/>
              <a:gd name="connsiteY8" fmla="*/ 685760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5976" h="6858002">
                <a:moveTo>
                  <a:pt x="4125976" y="0"/>
                </a:moveTo>
                <a:lnTo>
                  <a:pt x="1300393" y="0"/>
                </a:lnTo>
                <a:lnTo>
                  <a:pt x="1300393" y="2"/>
                </a:lnTo>
                <a:lnTo>
                  <a:pt x="1155520" y="2"/>
                </a:lnTo>
                <a:lnTo>
                  <a:pt x="1074856" y="88573"/>
                </a:lnTo>
                <a:cubicBezTo>
                  <a:pt x="422987" y="841260"/>
                  <a:pt x="0" y="2042663"/>
                  <a:pt x="0" y="3396600"/>
                </a:cubicBezTo>
                <a:cubicBezTo>
                  <a:pt x="0" y="4846647"/>
                  <a:pt x="488259" y="6121285"/>
                  <a:pt x="1222540" y="6858002"/>
                </a:cubicBezTo>
                <a:cubicBezTo>
                  <a:pt x="4125598" y="6858002"/>
                  <a:pt x="4125598" y="6858002"/>
                  <a:pt x="4125598" y="6858002"/>
                </a:cubicBezTo>
                <a:lnTo>
                  <a:pt x="4125976" y="6857600"/>
                </a:lnTo>
                <a:close/>
              </a:path>
            </a:pathLst>
          </a:custGeom>
          <a:blipFill dpi="0" rotWithShape="1">
            <a:blip r:embed="rId3"/>
            <a:srcRect/>
            <a:tile tx="0" ty="0" sx="100000" sy="100000" flip="none" algn="tl"/>
          </a:blipFill>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004259D-ABE2-2CDB-ED68-B13064885DDD}"/>
              </a:ext>
            </a:extLst>
          </p:cNvPr>
          <p:cNvSpPr>
            <a:spLocks noGrp="1"/>
          </p:cNvSpPr>
          <p:nvPr>
            <p:ph type="title"/>
          </p:nvPr>
        </p:nvSpPr>
        <p:spPr>
          <a:xfrm>
            <a:off x="685801" y="643466"/>
            <a:ext cx="2590799" cy="4995333"/>
          </a:xfrm>
        </p:spPr>
        <p:txBody>
          <a:bodyPr vert="horz" lIns="91440" tIns="45720" rIns="91440" bIns="45720" rtlCol="0" anchor="ctr">
            <a:normAutofit/>
          </a:bodyPr>
          <a:lstStyle/>
          <a:p>
            <a:r>
              <a:rPr lang="en-US" sz="1700" b="1" noProof="1">
                <a:solidFill>
                  <a:srgbClr val="FFFFFF"/>
                </a:solidFill>
              </a:rPr>
              <a:t>Zarządzanie i leczenie ADHD</a:t>
            </a:r>
            <a:br>
              <a:rPr lang="en-US" sz="1700" b="1" i="1" noProof="1">
                <a:solidFill>
                  <a:srgbClr val="FFFFFF"/>
                </a:solidFill>
              </a:rPr>
            </a:br>
            <a:endParaRPr lang="en-US" sz="1700" b="1" i="1" noProof="1">
              <a:solidFill>
                <a:srgbClr val="FFFFFF"/>
              </a:solidFill>
            </a:endParaRPr>
          </a:p>
        </p:txBody>
      </p:sp>
      <p:sp>
        <p:nvSpPr>
          <p:cNvPr id="3" name="Content Placeholder 2">
            <a:extLst>
              <a:ext uri="{FF2B5EF4-FFF2-40B4-BE49-F238E27FC236}">
                <a16:creationId xmlns:a16="http://schemas.microsoft.com/office/drawing/2014/main" id="{C2E3FCBD-3432-4DE2-F3F9-A1181234175E}"/>
              </a:ext>
            </a:extLst>
          </p:cNvPr>
          <p:cNvSpPr>
            <a:spLocks/>
          </p:cNvSpPr>
          <p:nvPr/>
        </p:nvSpPr>
        <p:spPr>
          <a:xfrm>
            <a:off x="4808601" y="3763598"/>
            <a:ext cx="3003348" cy="1727743"/>
          </a:xfrm>
          <a:prstGeom prst="rect">
            <a:avLst/>
          </a:prstGeom>
        </p:spPr>
        <p:txBody>
          <a:bodyPr vert="horz" lIns="91440" tIns="45720" rIns="91440" bIns="45720" rtlCol="0" anchor="t">
            <a:noAutofit/>
          </a:bodyPr>
          <a:lstStyle/>
          <a:p>
            <a:pPr marL="280702" indent="-280702" defTabSz="354227">
              <a:spcAft>
                <a:spcPts val="270"/>
              </a:spcAft>
              <a:buAutoNum type="arabicPeriod"/>
            </a:pPr>
            <a:r>
              <a:rPr lang="en-US" sz="1680" kern="1200" noProof="1">
                <a:solidFill>
                  <a:schemeClr val="tx1"/>
                </a:solidFill>
                <a:latin typeface="Calibri"/>
                <a:ea typeface="+mn-lt"/>
                <a:cs typeface="+mn-lt"/>
              </a:rPr>
              <a:t>Zarządzanie ADHD zazwyczaj obejmuje terapię psychologiczną lub leki, zarówno samodzielnie, jak i w połączeniu. Chociaż leczenie może poprawić długoterminowe wyniki, nie eliminuje całkowicie negatywnych rezultatów</a:t>
            </a:r>
            <a:endParaRPr lang="en-US" sz="1680" kern="1200" noProof="1">
              <a:solidFill>
                <a:schemeClr val="tx1"/>
              </a:solidFill>
              <a:latin typeface="Calibri"/>
              <a:ea typeface="+mn-ea"/>
              <a:cs typeface="Calibri"/>
            </a:endParaRPr>
          </a:p>
          <a:p>
            <a:pPr marL="269875" indent="-269875">
              <a:spcAft>
                <a:spcPts val="600"/>
              </a:spcAft>
            </a:pPr>
            <a:endParaRPr lang="en-US" sz="4400" noProof="1">
              <a:cs typeface="Calibri"/>
            </a:endParaRPr>
          </a:p>
        </p:txBody>
      </p:sp>
      <p:sp>
        <p:nvSpPr>
          <p:cNvPr id="4" name="Symbol zastępczy zawartości 3">
            <a:extLst>
              <a:ext uri="{FF2B5EF4-FFF2-40B4-BE49-F238E27FC236}">
                <a16:creationId xmlns:a16="http://schemas.microsoft.com/office/drawing/2014/main" id="{10763D42-230F-5979-1FCD-C1FDE261A881}"/>
              </a:ext>
            </a:extLst>
          </p:cNvPr>
          <p:cNvSpPr>
            <a:spLocks/>
          </p:cNvSpPr>
          <p:nvPr/>
        </p:nvSpPr>
        <p:spPr>
          <a:xfrm>
            <a:off x="8666028" y="3763597"/>
            <a:ext cx="2687772" cy="1876765"/>
          </a:xfrm>
          <a:prstGeom prst="rect">
            <a:avLst/>
          </a:prstGeom>
        </p:spPr>
        <p:txBody>
          <a:bodyPr vert="horz" lIns="91440" tIns="45720" rIns="91440" bIns="45720" rtlCol="0" anchor="t">
            <a:noAutofit/>
          </a:bodyPr>
          <a:lstStyle/>
          <a:p>
            <a:pPr marL="104013" indent="-104013" algn="r" defTabSz="354227">
              <a:spcAft>
                <a:spcPts val="270"/>
              </a:spcAft>
            </a:pPr>
            <a:r>
              <a:rPr lang="pl-PL" sz="1470" kern="1200" noProof="1">
                <a:solidFill>
                  <a:schemeClr val="tx1"/>
                </a:solidFill>
                <a:latin typeface="Calibri"/>
                <a:ea typeface="+mn-lt"/>
                <a:cs typeface="+mn-lt"/>
              </a:rPr>
              <a:t>2.</a:t>
            </a:r>
            <a:r>
              <a:rPr lang="pl-PL" sz="1890" kern="1200" noProof="1">
                <a:solidFill>
                  <a:schemeClr val="tx1"/>
                </a:solidFill>
                <a:latin typeface="Calibri"/>
                <a:ea typeface="+mn-lt"/>
                <a:cs typeface="+mn-lt"/>
              </a:rPr>
              <a:t> </a:t>
            </a:r>
            <a:r>
              <a:rPr lang="pl-PL" sz="1680" kern="1200" noProof="1">
                <a:solidFill>
                  <a:schemeClr val="tx1"/>
                </a:solidFill>
                <a:latin typeface="Calibri"/>
                <a:ea typeface="+mn-lt"/>
                <a:cs typeface="+mn-lt"/>
              </a:rPr>
              <a:t>Stosowane leki obejmują stymulanty, atomoksetynę, agonistów receptora alfa-2 adrenergic oraz czasem leki przeciwdepresyjn</a:t>
            </a:r>
            <a:r>
              <a:rPr lang="pl-PL" sz="1890" kern="1200" noProof="1">
                <a:solidFill>
                  <a:schemeClr val="tx1"/>
                </a:solidFill>
                <a:latin typeface="Calibri"/>
                <a:ea typeface="+mn-lt"/>
                <a:cs typeface="+mn-lt"/>
              </a:rPr>
              <a:t>e</a:t>
            </a:r>
            <a:endParaRPr lang="pl-PL" sz="1890" kern="1200" noProof="1">
              <a:solidFill>
                <a:schemeClr val="tx1"/>
              </a:solidFill>
              <a:latin typeface="Calibri"/>
              <a:ea typeface="+mn-ea"/>
              <a:cs typeface="Calibri"/>
            </a:endParaRPr>
          </a:p>
          <a:p>
            <a:pPr marL="269875" indent="-269875" algn="r">
              <a:spcAft>
                <a:spcPts val="600"/>
              </a:spcAft>
            </a:pPr>
            <a:endParaRPr lang="pl-PL" sz="4000" noProof="1">
              <a:latin typeface="Calibri"/>
              <a:cs typeface="Calibri"/>
            </a:endParaRPr>
          </a:p>
        </p:txBody>
      </p:sp>
      <p:pic>
        <p:nvPicPr>
          <p:cNvPr id="18" name="Obraz 17" descr="ADHD u dzieci">
            <a:extLst>
              <a:ext uri="{FF2B5EF4-FFF2-40B4-BE49-F238E27FC236}">
                <a16:creationId xmlns:a16="http://schemas.microsoft.com/office/drawing/2014/main" id="{C3C1D3F2-C628-6192-71A9-DE658EB5F07B}"/>
              </a:ext>
            </a:extLst>
          </p:cNvPr>
          <p:cNvPicPr>
            <a:picLocks noChangeAspect="1"/>
          </p:cNvPicPr>
          <p:nvPr/>
        </p:nvPicPr>
        <p:blipFill>
          <a:blip r:embed="rId4"/>
          <a:stretch>
            <a:fillRect/>
          </a:stretch>
        </p:blipFill>
        <p:spPr>
          <a:xfrm>
            <a:off x="5729418" y="983219"/>
            <a:ext cx="4542543" cy="2266890"/>
          </a:xfrm>
          <a:prstGeom prst="rect">
            <a:avLst/>
          </a:prstGeom>
        </p:spPr>
      </p:pic>
    </p:spTree>
    <p:extLst>
      <p:ext uri="{BB962C8B-B14F-4D97-AF65-F5344CB8AC3E}">
        <p14:creationId xmlns:p14="http://schemas.microsoft.com/office/powerpoint/2010/main" val="684479621"/>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AE84694-4B79-6176-8B15-9F030958EDB1}"/>
              </a:ext>
            </a:extLst>
          </p:cNvPr>
          <p:cNvSpPr>
            <a:spLocks noGrp="1"/>
          </p:cNvSpPr>
          <p:nvPr>
            <p:ph type="title"/>
          </p:nvPr>
        </p:nvSpPr>
        <p:spPr>
          <a:xfrm>
            <a:off x="4685630" y="1030288"/>
            <a:ext cx="6131596" cy="1035579"/>
          </a:xfrm>
        </p:spPr>
        <p:txBody>
          <a:bodyPr>
            <a:normAutofit/>
          </a:bodyPr>
          <a:lstStyle/>
          <a:p>
            <a:pPr algn="ctr"/>
            <a:r>
              <a:rPr lang="pl-PL" b="1">
                <a:solidFill>
                  <a:schemeClr val="tx1">
                    <a:lumMod val="85000"/>
                  </a:schemeClr>
                </a:solidFill>
                <a:ea typeface="+mj-lt"/>
                <a:cs typeface="+mj-lt"/>
              </a:rPr>
              <a:t>Terapie behawioralne</a:t>
            </a:r>
            <a:endParaRPr lang="pl-PL" b="1">
              <a:solidFill>
                <a:schemeClr val="tx1">
                  <a:lumMod val="85000"/>
                </a:schemeClr>
              </a:solidFill>
              <a:cs typeface="Calibri Light" panose="020F0302020204030204"/>
            </a:endParaRPr>
          </a:p>
          <a:p>
            <a:endParaRPr lang="pl-PL"/>
          </a:p>
        </p:txBody>
      </p:sp>
      <p:sp>
        <p:nvSpPr>
          <p:cNvPr id="3" name="Symbol zastępczy zawartości 2">
            <a:extLst>
              <a:ext uri="{FF2B5EF4-FFF2-40B4-BE49-F238E27FC236}">
                <a16:creationId xmlns:a16="http://schemas.microsoft.com/office/drawing/2014/main" id="{B6AAC6AC-F9AC-5441-AB73-567825510A29}"/>
              </a:ext>
            </a:extLst>
          </p:cNvPr>
          <p:cNvSpPr>
            <a:spLocks noGrp="1"/>
          </p:cNvSpPr>
          <p:nvPr>
            <p:ph idx="1"/>
          </p:nvPr>
        </p:nvSpPr>
        <p:spPr>
          <a:xfrm>
            <a:off x="4357547" y="2067984"/>
            <a:ext cx="6787762" cy="4093633"/>
          </a:xfrm>
        </p:spPr>
        <p:txBody>
          <a:bodyPr vert="horz" lIns="91440" tIns="45720" rIns="91440" bIns="45720" rtlCol="0" anchor="ctr">
            <a:noAutofit/>
          </a:bodyPr>
          <a:lstStyle/>
          <a:p>
            <a:pPr marL="0" indent="0" algn="ctr">
              <a:lnSpc>
                <a:spcPct val="90000"/>
              </a:lnSpc>
              <a:buNone/>
            </a:pPr>
            <a:r>
              <a:rPr lang="pl-PL" sz="2000" noProof="1">
                <a:ea typeface="+mn-lt"/>
                <a:cs typeface="+mn-lt"/>
              </a:rPr>
              <a:t>Istnieje dobra ewidencja na korzyść stosowania terapii behawioralnych w ADHD. Są one zalecanym leczeniem pierwszego rzutu w przypadku łagodnych objawów lub u przedszkolaków. Wykorzystywane terapie psychologiczne to: edukacja psychologiczna, terapia behawioralna, terapia poznawczo-behawioralna, terapia interpersonalna, terapia rodzinna, interwencje szkolne, trening umiejętności społecznych, behawioralna interwencja rówieśnicza, trening organizacji, oraz szkolenie z zarządzania przez rodziców. Pomimo skuteczności w badaniach, brak jest wystarczającej regulacji praktyki neurofeedback, co prowadzi do nieskutecznych zastosowań i fałszywych twierdzeń dotyczących innowacji. Szkolenie rodzicielskie może poprawić szereg problemów behawioralnych, w tym zachowań opozycyjnych i nieposłusznych</a:t>
            </a:r>
            <a:endParaRPr lang="pl-PL" sz="2000" noProof="1">
              <a:cs typeface="Calibri" panose="020F0502020204030204"/>
            </a:endParaRPr>
          </a:p>
          <a:p>
            <a:pPr marL="269875" indent="-269875">
              <a:lnSpc>
                <a:spcPct val="90000"/>
              </a:lnSpc>
            </a:pPr>
            <a:endParaRPr lang="pl-PL" sz="1700">
              <a:cs typeface="Calibri" panose="020F0502020204030204"/>
            </a:endParaRPr>
          </a:p>
        </p:txBody>
      </p:sp>
      <p:pic>
        <p:nvPicPr>
          <p:cNvPr id="5" name="Obraz 4" descr="Adhd- terapia - Niepubliczna poradnia psychologiczno-pedagogiczna">
            <a:extLst>
              <a:ext uri="{FF2B5EF4-FFF2-40B4-BE49-F238E27FC236}">
                <a16:creationId xmlns:a16="http://schemas.microsoft.com/office/drawing/2014/main" id="{293494F4-1852-FBC8-B6B0-9B0CC1CF5A3B}"/>
              </a:ext>
            </a:extLst>
          </p:cNvPr>
          <p:cNvPicPr>
            <a:picLocks noChangeAspect="1"/>
          </p:cNvPicPr>
          <p:nvPr/>
        </p:nvPicPr>
        <p:blipFill>
          <a:blip r:embed="rId3"/>
          <a:stretch>
            <a:fillRect/>
          </a:stretch>
        </p:blipFill>
        <p:spPr>
          <a:xfrm>
            <a:off x="617048" y="847069"/>
            <a:ext cx="3445714" cy="2300014"/>
          </a:xfrm>
          <a:prstGeom prst="roundRect">
            <a:avLst>
              <a:gd name="adj" fmla="val 7306"/>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scene3d>
            <a:camera prst="perspectiveContrastingLeftFacing">
              <a:rot lat="300000" lon="19800000" rev="0"/>
            </a:camera>
            <a:lightRig rig="threePt" dir="t">
              <a:rot lat="0" lon="0" rev="2700000"/>
            </a:lightRig>
          </a:scene3d>
          <a:sp3d>
            <a:bevelT w="63500" h="50800"/>
          </a:sp3d>
        </p:spPr>
      </p:pic>
      <p:pic>
        <p:nvPicPr>
          <p:cNvPr id="4" name="Obraz 3" descr="Terapia ADHD - Warszawa - Mokotów">
            <a:extLst>
              <a:ext uri="{FF2B5EF4-FFF2-40B4-BE49-F238E27FC236}">
                <a16:creationId xmlns:a16="http://schemas.microsoft.com/office/drawing/2014/main" id="{1F163D20-8A05-2C04-50E7-AE8F1293E4FF}"/>
              </a:ext>
            </a:extLst>
          </p:cNvPr>
          <p:cNvPicPr>
            <a:picLocks noChangeAspect="1"/>
          </p:cNvPicPr>
          <p:nvPr/>
        </p:nvPicPr>
        <p:blipFill>
          <a:blip r:embed="rId4"/>
          <a:stretch>
            <a:fillRect/>
          </a:stretch>
        </p:blipFill>
        <p:spPr>
          <a:xfrm>
            <a:off x="617048" y="3854323"/>
            <a:ext cx="3445714" cy="2300014"/>
          </a:xfrm>
          <a:prstGeom prst="roundRect">
            <a:avLst>
              <a:gd name="adj" fmla="val 7306"/>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9805858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8" name="Picture 8">
            <a:extLst>
              <a:ext uri="{FF2B5EF4-FFF2-40B4-BE49-F238E27FC236}">
                <a16:creationId xmlns:a16="http://schemas.microsoft.com/office/drawing/2014/main" id="{CBECFFDC-94DB-4DA3-94FE-22FEDDA8FA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pic>
        <p:nvPicPr>
          <p:cNvPr id="4" name="Obraz 3" descr="Leki normotymiczne: co warto o nich wiedzieć? | CZPFENIKS – Centrum Zdrowia  Psychicznego FENIKS">
            <a:extLst>
              <a:ext uri="{FF2B5EF4-FFF2-40B4-BE49-F238E27FC236}">
                <a16:creationId xmlns:a16="http://schemas.microsoft.com/office/drawing/2014/main" id="{AFF0B61C-5766-25D7-6DDA-B7E6CADF1C16}"/>
              </a:ext>
            </a:extLst>
          </p:cNvPr>
          <p:cNvPicPr>
            <a:picLocks noChangeAspect="1"/>
          </p:cNvPicPr>
          <p:nvPr/>
        </p:nvPicPr>
        <p:blipFill rotWithShape="1">
          <a:blip r:embed="rId4"/>
          <a:srcRect l="9091" t="10720" b="12384"/>
          <a:stretch/>
        </p:blipFill>
        <p:spPr>
          <a:xfrm>
            <a:off x="20" y="10"/>
            <a:ext cx="12191980" cy="6857990"/>
          </a:xfrm>
          <a:prstGeom prst="rect">
            <a:avLst/>
          </a:prstGeom>
        </p:spPr>
      </p:pic>
      <p:pic>
        <p:nvPicPr>
          <p:cNvPr id="19" name="Picture 10">
            <a:extLst>
              <a:ext uri="{FF2B5EF4-FFF2-40B4-BE49-F238E27FC236}">
                <a16:creationId xmlns:a16="http://schemas.microsoft.com/office/drawing/2014/main" id="{8EC1A43B-D167-4E96-B7AD-61D3D9225C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pic>
        <p:nvPicPr>
          <p:cNvPr id="20" name="Picture 12">
            <a:extLst>
              <a:ext uri="{FF2B5EF4-FFF2-40B4-BE49-F238E27FC236}">
                <a16:creationId xmlns:a16="http://schemas.microsoft.com/office/drawing/2014/main" id="{86623E07-B4B3-43D5-AB6E-5FD9A1C11D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41427"/>
          <a:stretch/>
        </p:blipFill>
        <p:spPr>
          <a:xfrm>
            <a:off x="5147732" y="93132"/>
            <a:ext cx="7044267" cy="6764867"/>
          </a:xfrm>
          <a:prstGeom prst="rect">
            <a:avLst/>
          </a:prstGeom>
        </p:spPr>
      </p:pic>
      <p:sp>
        <p:nvSpPr>
          <p:cNvPr id="21" name="Freeform 5">
            <a:extLst>
              <a:ext uri="{FF2B5EF4-FFF2-40B4-BE49-F238E27FC236}">
                <a16:creationId xmlns:a16="http://schemas.microsoft.com/office/drawing/2014/main" id="{C727912B-C157-4CDB-8486-00E702D36C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827529" y="660400"/>
            <a:ext cx="6381405" cy="6214533"/>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tx2">
              <a:alpha val="7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solidFill>
                <a:schemeClr val="bg2">
                  <a:lumMod val="75000"/>
                </a:schemeClr>
              </a:solidFill>
            </a:endParaRPr>
          </a:p>
        </p:txBody>
      </p:sp>
      <p:sp>
        <p:nvSpPr>
          <p:cNvPr id="2" name="Tytuł 1">
            <a:extLst>
              <a:ext uri="{FF2B5EF4-FFF2-40B4-BE49-F238E27FC236}">
                <a16:creationId xmlns:a16="http://schemas.microsoft.com/office/drawing/2014/main" id="{989FC06B-17AE-B833-A85D-F151E18C6193}"/>
              </a:ext>
            </a:extLst>
          </p:cNvPr>
          <p:cNvSpPr>
            <a:spLocks noGrp="1"/>
          </p:cNvSpPr>
          <p:nvPr>
            <p:ph type="title"/>
          </p:nvPr>
        </p:nvSpPr>
        <p:spPr>
          <a:xfrm>
            <a:off x="5417301" y="2056581"/>
            <a:ext cx="4513792" cy="2819398"/>
          </a:xfrm>
        </p:spPr>
        <p:txBody>
          <a:bodyPr vert="horz" lIns="91440" tIns="45720" rIns="91440" bIns="45720" rtlCol="0" anchor="b">
            <a:normAutofit/>
          </a:bodyPr>
          <a:lstStyle/>
          <a:p>
            <a:pPr algn="r"/>
            <a:r>
              <a:rPr lang="en-US" sz="4800" b="1">
                <a:solidFill>
                  <a:srgbClr val="7A2A56"/>
                </a:solidFill>
              </a:rPr>
              <a:t>Leki</a:t>
            </a:r>
          </a:p>
          <a:p>
            <a:pPr algn="r"/>
            <a:endParaRPr lang="en-US" sz="4800">
              <a:solidFill>
                <a:schemeClr val="bg2">
                  <a:lumMod val="75000"/>
                </a:schemeClr>
              </a:solidFill>
            </a:endParaRPr>
          </a:p>
        </p:txBody>
      </p:sp>
    </p:spTree>
    <p:extLst>
      <p:ext uri="{BB962C8B-B14F-4D97-AF65-F5344CB8AC3E}">
        <p14:creationId xmlns:p14="http://schemas.microsoft.com/office/powerpoint/2010/main" val="2300015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az 3" descr="ADHD: Objawy, Diagnoza i Leczenie - Blog o zdrowiu">
            <a:extLst>
              <a:ext uri="{FF2B5EF4-FFF2-40B4-BE49-F238E27FC236}">
                <a16:creationId xmlns:a16="http://schemas.microsoft.com/office/drawing/2014/main" id="{198C3F27-0A21-6947-B50E-FEDEBE544888}"/>
              </a:ext>
            </a:extLst>
          </p:cNvPr>
          <p:cNvPicPr>
            <a:picLocks noChangeAspect="1"/>
          </p:cNvPicPr>
          <p:nvPr/>
        </p:nvPicPr>
        <p:blipFill rotWithShape="1">
          <a:blip r:embed="rId2">
            <a:alphaModFix amt="25000"/>
          </a:blip>
          <a:srcRect l="3500" r="3610" b="-1"/>
          <a:stretch/>
        </p:blipFill>
        <p:spPr>
          <a:xfrm>
            <a:off x="20" y="10"/>
            <a:ext cx="12191980" cy="6857990"/>
          </a:xfrm>
          <a:prstGeom prst="rect">
            <a:avLst/>
          </a:prstGeom>
        </p:spPr>
      </p:pic>
      <p:sp>
        <p:nvSpPr>
          <p:cNvPr id="2" name="Tytuł 1">
            <a:extLst>
              <a:ext uri="{FF2B5EF4-FFF2-40B4-BE49-F238E27FC236}">
                <a16:creationId xmlns:a16="http://schemas.microsoft.com/office/drawing/2014/main" id="{57AB38EF-36AA-4C5D-5A9B-10483D7BC303}"/>
              </a:ext>
            </a:extLst>
          </p:cNvPr>
          <p:cNvSpPr>
            <a:spLocks noGrp="1"/>
          </p:cNvSpPr>
          <p:nvPr>
            <p:ph type="title"/>
          </p:nvPr>
        </p:nvSpPr>
        <p:spPr>
          <a:xfrm>
            <a:off x="1024468" y="450850"/>
            <a:ext cx="10131425" cy="1456267"/>
          </a:xfrm>
        </p:spPr>
        <p:txBody>
          <a:bodyPr>
            <a:normAutofit/>
          </a:bodyPr>
          <a:lstStyle/>
          <a:p>
            <a:pPr algn="ctr"/>
            <a:r>
              <a:rPr lang="pl-PL" b="1">
                <a:solidFill>
                  <a:schemeClr val="tx1">
                    <a:lumMod val="85000"/>
                  </a:schemeClr>
                </a:solidFill>
                <a:ea typeface="+mj-lt"/>
                <a:cs typeface="+mj-lt"/>
              </a:rPr>
              <a:t>Stymulanty</a:t>
            </a:r>
            <a:endParaRPr lang="pl-PL" b="1">
              <a:solidFill>
                <a:schemeClr val="tx1">
                  <a:lumMod val="85000"/>
                </a:schemeClr>
              </a:solidFill>
              <a:cs typeface="Calibri Light" panose="020F0302020204030204"/>
            </a:endParaRPr>
          </a:p>
          <a:p>
            <a:endParaRPr lang="pl-PL"/>
          </a:p>
        </p:txBody>
      </p:sp>
      <p:sp>
        <p:nvSpPr>
          <p:cNvPr id="6" name="Symbol zastępczy zawartości 5">
            <a:extLst>
              <a:ext uri="{FF2B5EF4-FFF2-40B4-BE49-F238E27FC236}">
                <a16:creationId xmlns:a16="http://schemas.microsoft.com/office/drawing/2014/main" id="{C6F25885-C170-65AB-4138-4A2DDDB8C1F6}"/>
              </a:ext>
            </a:extLst>
          </p:cNvPr>
          <p:cNvSpPr>
            <a:spLocks noGrp="1"/>
          </p:cNvSpPr>
          <p:nvPr>
            <p:ph idx="1"/>
          </p:nvPr>
        </p:nvSpPr>
        <p:spPr/>
        <p:txBody>
          <a:bodyPr vert="horz" lIns="91440" tIns="45720" rIns="91440" bIns="45720" rtlCol="0" anchor="ctr">
            <a:noAutofit/>
          </a:bodyPr>
          <a:lstStyle/>
          <a:p>
            <a:pPr>
              <a:buFont typeface="Courier New"/>
              <a:buChar char="o"/>
            </a:pPr>
            <a:r>
              <a:rPr lang="pl-PL" sz="2000" noProof="1">
                <a:latin typeface="Calibri"/>
                <a:ea typeface="Calibri"/>
                <a:cs typeface="Calibri"/>
              </a:rPr>
              <a:t>Metylofenidat i amfetamina lub jej pochodne są często stosowane jako leczenie pierwszego rzutu w ADHD.</a:t>
            </a:r>
            <a:endParaRPr lang="pl-PL">
              <a:cs typeface="Calibri" panose="020F0502020204030204"/>
            </a:endParaRPr>
          </a:p>
          <a:p>
            <a:pPr>
              <a:buFont typeface="Courier New"/>
              <a:buChar char="o"/>
            </a:pPr>
            <a:r>
              <a:rPr lang="pl-PL" sz="2000" noProof="1">
                <a:latin typeface="Calibri"/>
                <a:ea typeface="Calibri"/>
                <a:cs typeface="Calibri"/>
              </a:rPr>
              <a:t> Około 70 procent reaguje na pierwszy podany stymulant, a nawet tylko 10 procent nie reaguje. Badania rezonansu magnetycznego sugerują, że długotrwałe leczenie amfetaminą lub metylofenidatem zmniejsza nieprawidłowości w strukturze i funkcji mózgu u osób z ADHD.</a:t>
            </a:r>
          </a:p>
          <a:p>
            <a:pPr>
              <a:buFont typeface="Courier New"/>
              <a:buChar char="o"/>
            </a:pPr>
            <a:r>
              <a:rPr lang="pl-PL" sz="2000" noProof="1">
                <a:latin typeface="Calibri"/>
                <a:ea typeface="Calibri"/>
                <a:cs typeface="Calibri"/>
              </a:rPr>
              <a:t> Badania i metaanalizy pokazują, że amfetamina jest nieco bardziej skuteczna niż metylofenidat w zmniejszaniu objawów. </a:t>
            </a:r>
          </a:p>
          <a:p>
            <a:pPr>
              <a:buFont typeface="Courier New"/>
              <a:buChar char="o"/>
            </a:pPr>
            <a:r>
              <a:rPr lang="pl-PL" sz="2000" noProof="1">
                <a:latin typeface="Calibri"/>
                <a:ea typeface="Calibri"/>
                <a:cs typeface="Calibri"/>
              </a:rPr>
              <a:t>Ryzyko rozwoju bezsenności u pacjentów z ADHD przyjmujących stymulanty szacuje się między 11 a 45 procent w przypadku różnych leków, co może być głównym powodem przerwania leczenia. Inne skutki uboczne, takie jak tik, zmniejszenie apetytu i utrata masy ciała, czy też niestabilność emocjonalna, mogą również prowadzić do zaprzestania stosowania.</a:t>
            </a:r>
          </a:p>
          <a:p>
            <a:pPr>
              <a:buFont typeface="Courier New"/>
              <a:buChar char="o"/>
            </a:pPr>
            <a:r>
              <a:rPr lang="pl-PL" sz="2000" noProof="1">
                <a:latin typeface="Calibri"/>
                <a:ea typeface="Calibri"/>
                <a:cs typeface="Calibri"/>
              </a:rPr>
              <a:t> stymulanty stosowane w leczeniu ADHD mają niskie ryzyko nadużycia. </a:t>
            </a:r>
          </a:p>
          <a:p>
            <a:pPr>
              <a:buFont typeface="Courier New"/>
              <a:buChar char="o"/>
            </a:pPr>
            <a:r>
              <a:rPr lang="pl-PL" sz="2000" noProof="1">
                <a:latin typeface="Calibri"/>
                <a:ea typeface="Calibri"/>
                <a:cs typeface="Calibri"/>
              </a:rPr>
              <a:t>Leczenie stymulantami jest albo ochronne przed nadużyciem substancji, albo nie wpływa na to.</a:t>
            </a:r>
            <a:endParaRPr lang="pl-PL" sz="2000" noProof="1">
              <a:cs typeface="Calibri" panose="020F0502020204030204"/>
            </a:endParaRPr>
          </a:p>
        </p:txBody>
      </p:sp>
    </p:spTree>
    <p:extLst>
      <p:ext uri="{BB962C8B-B14F-4D97-AF65-F5344CB8AC3E}">
        <p14:creationId xmlns:p14="http://schemas.microsoft.com/office/powerpoint/2010/main" val="865771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4" name="Obraz 3" descr="ADHD – przyczyny, objawy, leczenie - Psychocare">
            <a:extLst>
              <a:ext uri="{FF2B5EF4-FFF2-40B4-BE49-F238E27FC236}">
                <a16:creationId xmlns:a16="http://schemas.microsoft.com/office/drawing/2014/main" id="{F9FD3D7E-A319-7259-C548-B325F5C2E713}"/>
              </a:ext>
            </a:extLst>
          </p:cNvPr>
          <p:cNvPicPr>
            <a:picLocks noChangeAspect="1"/>
          </p:cNvPicPr>
          <p:nvPr/>
        </p:nvPicPr>
        <p:blipFill rotWithShape="1">
          <a:blip r:embed="rId3"/>
          <a:srcRect t="2733" b="12997"/>
          <a:stretch/>
        </p:blipFill>
        <p:spPr>
          <a:xfrm>
            <a:off x="20" y="10"/>
            <a:ext cx="12191980" cy="6857990"/>
          </a:xfrm>
          <a:prstGeom prst="rect">
            <a:avLst/>
          </a:prstGeom>
        </p:spPr>
      </p:pic>
      <p:pic>
        <p:nvPicPr>
          <p:cNvPr id="8" name="Picture 8">
            <a:extLst>
              <a:ext uri="{FF2B5EF4-FFF2-40B4-BE49-F238E27FC236}">
                <a16:creationId xmlns:a16="http://schemas.microsoft.com/office/drawing/2014/main" id="{0C8B7D16-051E-4562-B872-ABF369C457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Freeform 5">
            <a:extLst>
              <a:ext uri="{FF2B5EF4-FFF2-40B4-BE49-F238E27FC236}">
                <a16:creationId xmlns:a16="http://schemas.microsoft.com/office/drawing/2014/main" id="{ED10CF64-F588-4794-80E9-12CBA17849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16466" y="-18309"/>
            <a:ext cx="11159068" cy="6894618"/>
          </a:xfrm>
          <a:custGeom>
            <a:avLst/>
            <a:gdLst>
              <a:gd name="T0" fmla="*/ 2331 w 2331"/>
              <a:gd name="T1" fmla="*/ 721 h 1440"/>
              <a:gd name="T2" fmla="*/ 2082 w 2331"/>
              <a:gd name="T3" fmla="*/ 0 h 1440"/>
              <a:gd name="T4" fmla="*/ 249 w 2331"/>
              <a:gd name="T5" fmla="*/ 0 h 1440"/>
              <a:gd name="T6" fmla="*/ 0 w 2331"/>
              <a:gd name="T7" fmla="*/ 721 h 1440"/>
              <a:gd name="T8" fmla="*/ 248 w 2331"/>
              <a:gd name="T9" fmla="*/ 1440 h 1440"/>
              <a:gd name="T10" fmla="*/ 2083 w 2331"/>
              <a:gd name="T11" fmla="*/ 1440 h 1440"/>
              <a:gd name="T12" fmla="*/ 2331 w 2331"/>
              <a:gd name="T13" fmla="*/ 721 h 1440"/>
            </a:gdLst>
            <a:ahLst/>
            <a:cxnLst>
              <a:cxn ang="0">
                <a:pos x="T0" y="T1"/>
              </a:cxn>
              <a:cxn ang="0">
                <a:pos x="T2" y="T3"/>
              </a:cxn>
              <a:cxn ang="0">
                <a:pos x="T4" y="T5"/>
              </a:cxn>
              <a:cxn ang="0">
                <a:pos x="T6" y="T7"/>
              </a:cxn>
              <a:cxn ang="0">
                <a:pos x="T8" y="T9"/>
              </a:cxn>
              <a:cxn ang="0">
                <a:pos x="T10" y="T11"/>
              </a:cxn>
              <a:cxn ang="0">
                <a:pos x="T12" y="T13"/>
              </a:cxn>
            </a:cxnLst>
            <a:rect l="0" t="0" r="r" b="b"/>
            <a:pathLst>
              <a:path w="2331" h="1440">
                <a:moveTo>
                  <a:pt x="2331" y="721"/>
                </a:moveTo>
                <a:cubicBezTo>
                  <a:pt x="2331" y="449"/>
                  <a:pt x="2238" y="198"/>
                  <a:pt x="2082" y="0"/>
                </a:cubicBezTo>
                <a:cubicBezTo>
                  <a:pt x="249" y="0"/>
                  <a:pt x="249" y="0"/>
                  <a:pt x="249" y="0"/>
                </a:cubicBezTo>
                <a:cubicBezTo>
                  <a:pt x="93" y="198"/>
                  <a:pt x="0" y="449"/>
                  <a:pt x="0" y="721"/>
                </a:cubicBezTo>
                <a:cubicBezTo>
                  <a:pt x="0" y="992"/>
                  <a:pt x="92" y="1242"/>
                  <a:pt x="248" y="1440"/>
                </a:cubicBezTo>
                <a:cubicBezTo>
                  <a:pt x="2083" y="1440"/>
                  <a:pt x="2083" y="1440"/>
                  <a:pt x="2083" y="1440"/>
                </a:cubicBezTo>
                <a:cubicBezTo>
                  <a:pt x="2239" y="1242"/>
                  <a:pt x="2331" y="992"/>
                  <a:pt x="2331" y="721"/>
                </a:cubicBezTo>
                <a:close/>
              </a:path>
            </a:pathLst>
          </a:custGeom>
          <a:solidFill>
            <a:schemeClr val="bg1">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ytuł 1">
            <a:extLst>
              <a:ext uri="{FF2B5EF4-FFF2-40B4-BE49-F238E27FC236}">
                <a16:creationId xmlns:a16="http://schemas.microsoft.com/office/drawing/2014/main" id="{E063BB7A-0590-79BC-D3AB-945B6A1D4AF4}"/>
              </a:ext>
            </a:extLst>
          </p:cNvPr>
          <p:cNvSpPr>
            <a:spLocks noGrp="1"/>
          </p:cNvSpPr>
          <p:nvPr>
            <p:ph type="title"/>
          </p:nvPr>
        </p:nvSpPr>
        <p:spPr>
          <a:xfrm>
            <a:off x="1380067" y="838200"/>
            <a:ext cx="9437159" cy="1227667"/>
          </a:xfrm>
        </p:spPr>
        <p:txBody>
          <a:bodyPr>
            <a:normAutofit/>
          </a:bodyPr>
          <a:lstStyle/>
          <a:p>
            <a:pPr algn="ctr"/>
            <a:r>
              <a:rPr lang="pl-PL" b="1">
                <a:solidFill>
                  <a:schemeClr val="tx1">
                    <a:lumMod val="85000"/>
                  </a:schemeClr>
                </a:solidFill>
              </a:rPr>
              <a:t>CIEKAWOSTKA</a:t>
            </a:r>
            <a:endParaRPr lang="pl-PL" b="1">
              <a:solidFill>
                <a:schemeClr val="tx1">
                  <a:lumMod val="85000"/>
                </a:schemeClr>
              </a:solidFill>
              <a:cs typeface="Calibri Light"/>
            </a:endParaRPr>
          </a:p>
        </p:txBody>
      </p:sp>
      <p:sp>
        <p:nvSpPr>
          <p:cNvPr id="3" name="Symbol zastępczy zawartości 2">
            <a:extLst>
              <a:ext uri="{FF2B5EF4-FFF2-40B4-BE49-F238E27FC236}">
                <a16:creationId xmlns:a16="http://schemas.microsoft.com/office/drawing/2014/main" id="{30A76915-5250-E47C-CFCD-0E0CE57AE25C}"/>
              </a:ext>
            </a:extLst>
          </p:cNvPr>
          <p:cNvSpPr>
            <a:spLocks noGrp="1"/>
          </p:cNvSpPr>
          <p:nvPr>
            <p:ph idx="1"/>
          </p:nvPr>
        </p:nvSpPr>
        <p:spPr>
          <a:xfrm>
            <a:off x="1380067" y="2006601"/>
            <a:ext cx="9437159" cy="3784600"/>
          </a:xfrm>
        </p:spPr>
        <p:txBody>
          <a:bodyPr vert="horz" lIns="91440" tIns="45720" rIns="91440" bIns="45720" rtlCol="0">
            <a:normAutofit/>
          </a:bodyPr>
          <a:lstStyle/>
          <a:p>
            <a:pPr marL="0" indent="0">
              <a:buNone/>
            </a:pPr>
            <a:r>
              <a:rPr lang="pl-PL">
                <a:ea typeface="+mn-lt"/>
                <a:cs typeface="+mn-lt"/>
              </a:rPr>
              <a:t>Większość badań na temat nikotyny i innych agonistów nikotynowych jako leczenia ADHD wykazała korzystne wyniki; jednak żaden lek nikotynowy nie został zatwierdzony do leczenia ADHD. Kofeina była wcześniej stosowana jako leczenie drugiego rzutu w ADHD, ale badania wskazują, że nie ma istotnego wpływu na objawy ADHD. Kofeina wydaje się pomagać w czujności, pobudzeniu i czasie reakcji, ale nie wpływa na rodzaj nieuwagi związaną z ADHD (utrzymywanie uwagi/wytrwałość). Pseudoefedryna i efedryna nie wpływają na objawy ADHD.</a:t>
            </a:r>
            <a:endParaRPr lang="pl-PL">
              <a:cs typeface="Calibri" panose="020F0502020204030204"/>
            </a:endParaRPr>
          </a:p>
          <a:p>
            <a:pPr marL="269875" indent="-269875"/>
            <a:endParaRPr lang="pl-PL">
              <a:cs typeface="Calibri" panose="020F0502020204030204"/>
            </a:endParaRPr>
          </a:p>
        </p:txBody>
      </p:sp>
    </p:spTree>
    <p:extLst>
      <p:ext uri="{BB962C8B-B14F-4D97-AF65-F5344CB8AC3E}">
        <p14:creationId xmlns:p14="http://schemas.microsoft.com/office/powerpoint/2010/main" val="22605795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91FC80C-B259-FB5E-287C-5E70371CC408}"/>
              </a:ext>
            </a:extLst>
          </p:cNvPr>
          <p:cNvSpPr>
            <a:spLocks noGrp="1"/>
          </p:cNvSpPr>
          <p:nvPr>
            <p:ph type="title"/>
          </p:nvPr>
        </p:nvSpPr>
        <p:spPr>
          <a:xfrm>
            <a:off x="4955458" y="639097"/>
            <a:ext cx="6593075" cy="1612490"/>
          </a:xfrm>
        </p:spPr>
        <p:txBody>
          <a:bodyPr>
            <a:normAutofit/>
          </a:bodyPr>
          <a:lstStyle/>
          <a:p>
            <a:pPr algn="ctr"/>
            <a:r>
              <a:rPr lang="pl-PL" b="1" noProof="1">
                <a:solidFill>
                  <a:schemeClr val="tx1">
                    <a:lumMod val="85000"/>
                  </a:schemeClr>
                </a:solidFill>
                <a:ea typeface="+mj-lt"/>
                <a:cs typeface="+mj-lt"/>
              </a:rPr>
              <a:t>Niestymulanty</a:t>
            </a:r>
            <a:endParaRPr lang="pl-PL" b="1" noProof="1">
              <a:solidFill>
                <a:schemeClr val="tx1">
                  <a:lumMod val="85000"/>
                </a:schemeClr>
              </a:solidFill>
              <a:cs typeface="Calibri Light" panose="020F0302020204030204"/>
            </a:endParaRPr>
          </a:p>
          <a:p>
            <a:endParaRPr lang="pl-PL"/>
          </a:p>
        </p:txBody>
      </p:sp>
      <p:sp>
        <p:nvSpPr>
          <p:cNvPr id="3" name="Symbol zastępczy zawartości 2">
            <a:extLst>
              <a:ext uri="{FF2B5EF4-FFF2-40B4-BE49-F238E27FC236}">
                <a16:creationId xmlns:a16="http://schemas.microsoft.com/office/drawing/2014/main" id="{8D7CE3BF-C6ED-ED73-032B-2BBACCC59312}"/>
              </a:ext>
            </a:extLst>
          </p:cNvPr>
          <p:cNvSpPr>
            <a:spLocks noGrp="1"/>
          </p:cNvSpPr>
          <p:nvPr>
            <p:ph idx="1"/>
          </p:nvPr>
        </p:nvSpPr>
        <p:spPr>
          <a:xfrm>
            <a:off x="5082458" y="2262170"/>
            <a:ext cx="6593075" cy="3972232"/>
          </a:xfrm>
        </p:spPr>
        <p:txBody>
          <a:bodyPr vert="horz" lIns="91440" tIns="45720" rIns="91440" bIns="45720" rtlCol="0" anchor="ctr">
            <a:noAutofit/>
          </a:bodyPr>
          <a:lstStyle/>
          <a:p>
            <a:pPr marL="0" indent="0" algn="ctr">
              <a:lnSpc>
                <a:spcPct val="90000"/>
              </a:lnSpc>
              <a:buNone/>
            </a:pPr>
            <a:r>
              <a:rPr lang="pl-PL" sz="2000">
                <a:ea typeface="+mn-lt"/>
                <a:cs typeface="+mn-lt"/>
              </a:rPr>
              <a:t>D</a:t>
            </a:r>
            <a:r>
              <a:rPr lang="pl-PL" sz="2000" noProof="1">
                <a:ea typeface="+mn-lt"/>
                <a:cs typeface="+mn-lt"/>
              </a:rPr>
              <a:t>wa niestymulantowe leki, atomoksetyna i viloksan, są zatwierdzone przez FDA i w innych krajach do leczenia ADHD. Wykazują porównywalną skuteczność i tolerancję w stosunku do metylofenidatu, ale wszystkie trzy są zazwyczaj nieco lepiej tolerowane i mniej skuteczne niż amfetaminy. Atomoksetyna wykazano znaczną poprawę w wynikach akademickich. Badania i metaanalizy wskazują, że atomoksetyna ma porównywalną skuteczność i równą tolerancję w porównaniu z metylofenidatem u dzieci i młodzieży. U dorosłych skuteczność i tolerancja są równoważne. Analizy danych z badań klinicznych sugerują, że viloksan jest równie skuteczny co atomoksetyna i metylofenidat, ale z mniejszą liczbą skutków ubocznych. Amantadyna wykazano, że indukuje podobne poprawy u dzieci leczonych metylofenidatem, przy mniejszej liczbie skutków ubocznych. Bupropion jest również stosowany poza wskazaniami na podstawie badań.</a:t>
            </a:r>
            <a:endParaRPr lang="pl-PL" sz="2000" noProof="1">
              <a:cs typeface="Calibri" panose="020F0502020204030204"/>
            </a:endParaRPr>
          </a:p>
          <a:p>
            <a:pPr marL="269875" indent="-269875">
              <a:lnSpc>
                <a:spcPct val="90000"/>
              </a:lnSpc>
            </a:pPr>
            <a:endParaRPr lang="pl-PL" sz="1600">
              <a:cs typeface="Calibri"/>
            </a:endParaRPr>
          </a:p>
        </p:txBody>
      </p:sp>
      <p:pic>
        <p:nvPicPr>
          <p:cNvPr id="4" name="Obraz 3" descr="Leki stosowane w ADHD - Portal opieka.farm">
            <a:extLst>
              <a:ext uri="{FF2B5EF4-FFF2-40B4-BE49-F238E27FC236}">
                <a16:creationId xmlns:a16="http://schemas.microsoft.com/office/drawing/2014/main" id="{6ACE6C5A-2AE4-176A-83B0-1C5B90497FFF}"/>
              </a:ext>
            </a:extLst>
          </p:cNvPr>
          <p:cNvPicPr>
            <a:picLocks noChangeAspect="1"/>
          </p:cNvPicPr>
          <p:nvPr/>
        </p:nvPicPr>
        <p:blipFill rotWithShape="1">
          <a:blip r:embed="rId3"/>
          <a:srcRect l="21116" r="41197" b="-1"/>
          <a:stretch/>
        </p:blipFill>
        <p:spPr>
          <a:xfrm>
            <a:off x="20" y="975"/>
            <a:ext cx="4635988" cy="6858000"/>
          </a:xfrm>
          <a:prstGeom prst="rect">
            <a:avLst/>
          </a:prstGeom>
        </p:spPr>
      </p:pic>
    </p:spTree>
    <p:extLst>
      <p:ext uri="{BB962C8B-B14F-4D97-AF65-F5344CB8AC3E}">
        <p14:creationId xmlns:p14="http://schemas.microsoft.com/office/powerpoint/2010/main" val="26218721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az 3" descr="Leki na ADHD - Aptekarz.pl">
            <a:extLst>
              <a:ext uri="{FF2B5EF4-FFF2-40B4-BE49-F238E27FC236}">
                <a16:creationId xmlns:a16="http://schemas.microsoft.com/office/drawing/2014/main" id="{337DB5EE-0BA7-7D4C-CF44-6A206BE8F17A}"/>
              </a:ext>
            </a:extLst>
          </p:cNvPr>
          <p:cNvPicPr>
            <a:picLocks noChangeAspect="1"/>
          </p:cNvPicPr>
          <p:nvPr/>
        </p:nvPicPr>
        <p:blipFill rotWithShape="1">
          <a:blip r:embed="rId2">
            <a:alphaModFix amt="25000"/>
          </a:blip>
          <a:srcRect b="15730"/>
          <a:stretch/>
        </p:blipFill>
        <p:spPr>
          <a:xfrm>
            <a:off x="20" y="10"/>
            <a:ext cx="12191980" cy="6857990"/>
          </a:xfrm>
          <a:prstGeom prst="rect">
            <a:avLst/>
          </a:prstGeom>
        </p:spPr>
      </p:pic>
      <p:sp>
        <p:nvSpPr>
          <p:cNvPr id="2" name="Tytuł 1">
            <a:extLst>
              <a:ext uri="{FF2B5EF4-FFF2-40B4-BE49-F238E27FC236}">
                <a16:creationId xmlns:a16="http://schemas.microsoft.com/office/drawing/2014/main" id="{18D9E345-A611-C9AD-4D98-C6823625DE97}"/>
              </a:ext>
            </a:extLst>
          </p:cNvPr>
          <p:cNvSpPr>
            <a:spLocks noGrp="1"/>
          </p:cNvSpPr>
          <p:nvPr>
            <p:ph type="title"/>
          </p:nvPr>
        </p:nvSpPr>
        <p:spPr/>
        <p:txBody>
          <a:bodyPr>
            <a:normAutofit/>
          </a:bodyPr>
          <a:lstStyle/>
          <a:p>
            <a:pPr algn="ctr"/>
            <a:r>
              <a:rPr lang="pl-PL" b="1">
                <a:solidFill>
                  <a:schemeClr val="tx1">
                    <a:lumMod val="85000"/>
                  </a:schemeClr>
                </a:solidFill>
                <a:ea typeface="+mj-lt"/>
                <a:cs typeface="+mj-lt"/>
              </a:rPr>
              <a:t>Agoniści alfa-2a</a:t>
            </a:r>
            <a:endParaRPr lang="pl-PL" b="1">
              <a:solidFill>
                <a:schemeClr val="tx1">
                  <a:lumMod val="85000"/>
                </a:schemeClr>
              </a:solidFill>
              <a:cs typeface="Calibri Light"/>
            </a:endParaRPr>
          </a:p>
          <a:p>
            <a:endParaRPr lang="pl-PL"/>
          </a:p>
        </p:txBody>
      </p:sp>
      <p:sp>
        <p:nvSpPr>
          <p:cNvPr id="3" name="Symbol zastępczy zawartości 2">
            <a:extLst>
              <a:ext uri="{FF2B5EF4-FFF2-40B4-BE49-F238E27FC236}">
                <a16:creationId xmlns:a16="http://schemas.microsoft.com/office/drawing/2014/main" id="{D01EC1CE-4F6A-C764-F990-8D77315607C4}"/>
              </a:ext>
            </a:extLst>
          </p:cNvPr>
          <p:cNvSpPr>
            <a:spLocks noGrp="1"/>
          </p:cNvSpPr>
          <p:nvPr>
            <p:ph idx="1"/>
          </p:nvPr>
        </p:nvSpPr>
        <p:spPr/>
        <p:txBody>
          <a:bodyPr vert="horz" lIns="91440" tIns="45720" rIns="91440" bIns="45720" rtlCol="0" anchor="ctr">
            <a:noAutofit/>
          </a:bodyPr>
          <a:lstStyle/>
          <a:p>
            <a:pPr>
              <a:buFont typeface="Courier New"/>
              <a:buChar char="o"/>
            </a:pPr>
            <a:r>
              <a:rPr lang="pl-PL" sz="2200" noProof="1">
                <a:ea typeface="+mn-lt"/>
                <a:cs typeface="+mn-lt"/>
              </a:rPr>
              <a:t>Dwa agoniści receptora alfa-2a, przedłużone formy guanfacyny i klonidyny, są zatwierdzone przez FDA i w innych krajach do leczenia ADHD (są skuteczne u dzieci i młodzieży, ale skuteczność nie została jeszcze udowodniona u dorosłych). wydają się nieco mniej skuteczne niż stymulanty (amfetamina i metylofenidat) i niestymulanty (atomoksetyna i viloksan) w zmniejszaniu objawów,ale mogą być przydatne jako alternatywa lub stosowane w połączeniu ze stymulantem.</a:t>
            </a:r>
            <a:endParaRPr lang="pl-PL" sz="2200" noProof="1">
              <a:cs typeface="Calibri"/>
            </a:endParaRPr>
          </a:p>
          <a:p>
            <a:pPr marL="0" indent="0">
              <a:buClr>
                <a:srgbClr val="FFFFFF"/>
              </a:buClr>
              <a:buNone/>
            </a:pPr>
            <a:endParaRPr lang="pl-PL" sz="2200" noProof="1">
              <a:ea typeface="+mn-lt"/>
              <a:cs typeface="+mn-lt"/>
            </a:endParaRPr>
          </a:p>
          <a:p>
            <a:pPr marL="269875" indent="-269875">
              <a:buFont typeface="Courier New"/>
              <a:buChar char="o"/>
            </a:pPr>
            <a:r>
              <a:rPr lang="pl-PL" sz="2200" noProof="1">
                <a:ea typeface="+mn-lt"/>
                <a:cs typeface="+mn-lt"/>
              </a:rPr>
              <a:t>Wskazania dotyczące stosowania leków różnią się w zależności od kraju. Narodowy Instytut Zdrowia i Opieki Społecznej Wielkiej Brytanii zaleca stosowanie leków u dzieci tylko w przypadkach ciężkich, podczas gdy u dorosłych leczenie farmakologiczne jest zalecane jako pierwsza linia obrony. W przeciwieństwie do tego większość amerykańskich wytycznych zaleca stosowanie leków w większości grup wiekowych. Szczególnie nie zaleca się stosowania leków u dzieci przedszkolnych</a:t>
            </a:r>
            <a:endParaRPr lang="pl-PL" sz="2200" noProof="1">
              <a:cs typeface="Calibri"/>
            </a:endParaRPr>
          </a:p>
          <a:p>
            <a:pPr marL="269875" indent="-269875">
              <a:buFont typeface="Courier New"/>
              <a:buChar char="o"/>
            </a:pPr>
            <a:endParaRPr lang="pl-PL" noProof="1">
              <a:cs typeface="Calibri" panose="020F0502020204030204"/>
            </a:endParaRPr>
          </a:p>
        </p:txBody>
      </p:sp>
    </p:spTree>
    <p:extLst>
      <p:ext uri="{BB962C8B-B14F-4D97-AF65-F5344CB8AC3E}">
        <p14:creationId xmlns:p14="http://schemas.microsoft.com/office/powerpoint/2010/main" val="12057128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4" name="Obraz 3" descr="6 obowiązkowych ćwiczeń dla każdego – ćwiczenia, które powinniśmy wykonywać  każdego dnia">
            <a:extLst>
              <a:ext uri="{FF2B5EF4-FFF2-40B4-BE49-F238E27FC236}">
                <a16:creationId xmlns:a16="http://schemas.microsoft.com/office/drawing/2014/main" id="{67A52A0D-2EA9-1E11-6489-668E42A3E7CD}"/>
              </a:ext>
            </a:extLst>
          </p:cNvPr>
          <p:cNvPicPr>
            <a:picLocks noChangeAspect="1"/>
          </p:cNvPicPr>
          <p:nvPr/>
        </p:nvPicPr>
        <p:blipFill rotWithShape="1">
          <a:blip r:embed="rId3"/>
          <a:srcRect b="15730"/>
          <a:stretch/>
        </p:blipFill>
        <p:spPr>
          <a:xfrm>
            <a:off x="20" y="10"/>
            <a:ext cx="12191980" cy="6857990"/>
          </a:xfrm>
          <a:prstGeom prst="rect">
            <a:avLst/>
          </a:prstGeom>
        </p:spPr>
      </p:pic>
      <p:pic>
        <p:nvPicPr>
          <p:cNvPr id="8" name="Picture 8">
            <a:extLst>
              <a:ext uri="{FF2B5EF4-FFF2-40B4-BE49-F238E27FC236}">
                <a16:creationId xmlns:a16="http://schemas.microsoft.com/office/drawing/2014/main" id="{0C8B7D16-051E-4562-B872-ABF369C457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Freeform 5">
            <a:extLst>
              <a:ext uri="{FF2B5EF4-FFF2-40B4-BE49-F238E27FC236}">
                <a16:creationId xmlns:a16="http://schemas.microsoft.com/office/drawing/2014/main" id="{ED10CF64-F588-4794-80E9-12CBA17849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16466" y="-18309"/>
            <a:ext cx="11159068" cy="6894618"/>
          </a:xfrm>
          <a:custGeom>
            <a:avLst/>
            <a:gdLst>
              <a:gd name="T0" fmla="*/ 2331 w 2331"/>
              <a:gd name="T1" fmla="*/ 721 h 1440"/>
              <a:gd name="T2" fmla="*/ 2082 w 2331"/>
              <a:gd name="T3" fmla="*/ 0 h 1440"/>
              <a:gd name="T4" fmla="*/ 249 w 2331"/>
              <a:gd name="T5" fmla="*/ 0 h 1440"/>
              <a:gd name="T6" fmla="*/ 0 w 2331"/>
              <a:gd name="T7" fmla="*/ 721 h 1440"/>
              <a:gd name="T8" fmla="*/ 248 w 2331"/>
              <a:gd name="T9" fmla="*/ 1440 h 1440"/>
              <a:gd name="T10" fmla="*/ 2083 w 2331"/>
              <a:gd name="T11" fmla="*/ 1440 h 1440"/>
              <a:gd name="T12" fmla="*/ 2331 w 2331"/>
              <a:gd name="T13" fmla="*/ 721 h 1440"/>
            </a:gdLst>
            <a:ahLst/>
            <a:cxnLst>
              <a:cxn ang="0">
                <a:pos x="T0" y="T1"/>
              </a:cxn>
              <a:cxn ang="0">
                <a:pos x="T2" y="T3"/>
              </a:cxn>
              <a:cxn ang="0">
                <a:pos x="T4" y="T5"/>
              </a:cxn>
              <a:cxn ang="0">
                <a:pos x="T6" y="T7"/>
              </a:cxn>
              <a:cxn ang="0">
                <a:pos x="T8" y="T9"/>
              </a:cxn>
              <a:cxn ang="0">
                <a:pos x="T10" y="T11"/>
              </a:cxn>
              <a:cxn ang="0">
                <a:pos x="T12" y="T13"/>
              </a:cxn>
            </a:cxnLst>
            <a:rect l="0" t="0" r="r" b="b"/>
            <a:pathLst>
              <a:path w="2331" h="1440">
                <a:moveTo>
                  <a:pt x="2331" y="721"/>
                </a:moveTo>
                <a:cubicBezTo>
                  <a:pt x="2331" y="449"/>
                  <a:pt x="2238" y="198"/>
                  <a:pt x="2082" y="0"/>
                </a:cubicBezTo>
                <a:cubicBezTo>
                  <a:pt x="249" y="0"/>
                  <a:pt x="249" y="0"/>
                  <a:pt x="249" y="0"/>
                </a:cubicBezTo>
                <a:cubicBezTo>
                  <a:pt x="93" y="198"/>
                  <a:pt x="0" y="449"/>
                  <a:pt x="0" y="721"/>
                </a:cubicBezTo>
                <a:cubicBezTo>
                  <a:pt x="0" y="992"/>
                  <a:pt x="92" y="1242"/>
                  <a:pt x="248" y="1440"/>
                </a:cubicBezTo>
                <a:cubicBezTo>
                  <a:pt x="2083" y="1440"/>
                  <a:pt x="2083" y="1440"/>
                  <a:pt x="2083" y="1440"/>
                </a:cubicBezTo>
                <a:cubicBezTo>
                  <a:pt x="2239" y="1242"/>
                  <a:pt x="2331" y="992"/>
                  <a:pt x="2331" y="721"/>
                </a:cubicBezTo>
                <a:close/>
              </a:path>
            </a:pathLst>
          </a:custGeom>
          <a:solidFill>
            <a:schemeClr val="bg1">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ytuł 1">
            <a:extLst>
              <a:ext uri="{FF2B5EF4-FFF2-40B4-BE49-F238E27FC236}">
                <a16:creationId xmlns:a16="http://schemas.microsoft.com/office/drawing/2014/main" id="{68603179-3FB9-C1C5-F163-61AF61EA9174}"/>
              </a:ext>
            </a:extLst>
          </p:cNvPr>
          <p:cNvSpPr>
            <a:spLocks noGrp="1"/>
          </p:cNvSpPr>
          <p:nvPr>
            <p:ph type="title"/>
          </p:nvPr>
        </p:nvSpPr>
        <p:spPr>
          <a:xfrm>
            <a:off x="1380067" y="838200"/>
            <a:ext cx="9437159" cy="1227667"/>
          </a:xfrm>
        </p:spPr>
        <p:txBody>
          <a:bodyPr>
            <a:normAutofit/>
          </a:bodyPr>
          <a:lstStyle/>
          <a:p>
            <a:pPr algn="ctr"/>
            <a:r>
              <a:rPr lang="pl-PL" b="1">
                <a:solidFill>
                  <a:schemeClr val="tx1">
                    <a:lumMod val="85000"/>
                  </a:schemeClr>
                </a:solidFill>
                <a:ea typeface="+mj-lt"/>
                <a:cs typeface="+mj-lt"/>
              </a:rPr>
              <a:t>Ćwiczenia</a:t>
            </a:r>
            <a:endParaRPr lang="pl-PL" b="1">
              <a:solidFill>
                <a:schemeClr val="tx1">
                  <a:lumMod val="85000"/>
                </a:schemeClr>
              </a:solidFill>
              <a:cs typeface="Calibri Light" panose="020F0302020204030204"/>
            </a:endParaRPr>
          </a:p>
          <a:p>
            <a:endParaRPr lang="pl-PL"/>
          </a:p>
        </p:txBody>
      </p:sp>
      <p:sp>
        <p:nvSpPr>
          <p:cNvPr id="3" name="Symbol zastępczy zawartości 2">
            <a:extLst>
              <a:ext uri="{FF2B5EF4-FFF2-40B4-BE49-F238E27FC236}">
                <a16:creationId xmlns:a16="http://schemas.microsoft.com/office/drawing/2014/main" id="{EB098F6A-CBCD-0F66-9153-2DE9E2846FAD}"/>
              </a:ext>
            </a:extLst>
          </p:cNvPr>
          <p:cNvSpPr>
            <a:spLocks noGrp="1"/>
          </p:cNvSpPr>
          <p:nvPr>
            <p:ph idx="1"/>
          </p:nvPr>
        </p:nvSpPr>
        <p:spPr>
          <a:xfrm>
            <a:off x="1380067" y="2006601"/>
            <a:ext cx="9437159" cy="3784600"/>
          </a:xfrm>
        </p:spPr>
        <p:txBody>
          <a:bodyPr vert="horz" lIns="91440" tIns="45720" rIns="91440" bIns="45720" rtlCol="0">
            <a:normAutofit/>
          </a:bodyPr>
          <a:lstStyle/>
          <a:p>
            <a:pPr marL="0" indent="0">
              <a:buNone/>
            </a:pPr>
            <a:r>
              <a:rPr lang="pl-PL">
                <a:ea typeface="+mn-lt"/>
                <a:cs typeface="+mn-lt"/>
              </a:rPr>
              <a:t>Regularne ćwiczenia fizyczne, zwłaszcza aerobowe, są skutecznym dodatkowym środkiem leczenia ADHD u dzieci i dorosłych, zwłaszcza w połączeniu z lekami stymulującymi (chociaż najlepsze natężenie i rodzaj ćwiczeń aerobowych poprawiających objawy nie są obecnie znane). Długotrwałe efekty regularnych ćwiczeń aerobowych u osób z ADHD obejmują lepsze zachowanie i zdolności motoryczne, poprawione funkcje wykonawcze (w tym uwaga, kontrola hamowania i planowanie, między innymi dziedziny poznawcze), szybszą prędkość przetwarzania informacji i lepszą pamięć. Ćwiczenia podczas stosowania leków stymulujących wzmagają efekt leków na funkcję wykonawczą</a:t>
            </a:r>
            <a:endParaRPr lang="pl-PL">
              <a:cs typeface="Calibri" panose="020F0502020204030204"/>
            </a:endParaRPr>
          </a:p>
          <a:p>
            <a:pPr marL="269875" indent="-269875"/>
            <a:endParaRPr lang="pl-PL">
              <a:cs typeface="Calibri" panose="020F0502020204030204"/>
            </a:endParaRPr>
          </a:p>
        </p:txBody>
      </p:sp>
    </p:spTree>
    <p:extLst>
      <p:ext uri="{BB962C8B-B14F-4D97-AF65-F5344CB8AC3E}">
        <p14:creationId xmlns:p14="http://schemas.microsoft.com/office/powerpoint/2010/main" val="20690956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3C57D23-AA97-4EAA-C8F9-9453B773C736}"/>
              </a:ext>
            </a:extLst>
          </p:cNvPr>
          <p:cNvSpPr>
            <a:spLocks noGrp="1"/>
          </p:cNvSpPr>
          <p:nvPr>
            <p:ph type="title"/>
          </p:nvPr>
        </p:nvSpPr>
        <p:spPr>
          <a:xfrm>
            <a:off x="4955458" y="639097"/>
            <a:ext cx="6593075" cy="1612490"/>
          </a:xfrm>
        </p:spPr>
        <p:txBody>
          <a:bodyPr>
            <a:normAutofit/>
          </a:bodyPr>
          <a:lstStyle/>
          <a:p>
            <a:pPr algn="ctr"/>
            <a:r>
              <a:rPr lang="pl-PL" b="1">
                <a:solidFill>
                  <a:schemeClr val="tx1">
                    <a:lumMod val="85000"/>
                  </a:schemeClr>
                </a:solidFill>
                <a:ea typeface="+mj-lt"/>
                <a:cs typeface="+mj-lt"/>
              </a:rPr>
              <a:t>Dieta</a:t>
            </a:r>
            <a:endParaRPr lang="pl-PL" b="1">
              <a:solidFill>
                <a:schemeClr val="tx1">
                  <a:lumMod val="85000"/>
                </a:schemeClr>
              </a:solidFill>
              <a:cs typeface="Calibri Light" panose="020F0302020204030204"/>
            </a:endParaRPr>
          </a:p>
          <a:p>
            <a:endParaRPr lang="pl-PL"/>
          </a:p>
        </p:txBody>
      </p:sp>
      <p:sp>
        <p:nvSpPr>
          <p:cNvPr id="3" name="Symbol zastępczy zawartości 2">
            <a:extLst>
              <a:ext uri="{FF2B5EF4-FFF2-40B4-BE49-F238E27FC236}">
                <a16:creationId xmlns:a16="http://schemas.microsoft.com/office/drawing/2014/main" id="{965448EE-A0DE-D44A-48DB-44973C147A81}"/>
              </a:ext>
            </a:extLst>
          </p:cNvPr>
          <p:cNvSpPr>
            <a:spLocks noGrp="1"/>
          </p:cNvSpPr>
          <p:nvPr>
            <p:ph idx="1"/>
          </p:nvPr>
        </p:nvSpPr>
        <p:spPr>
          <a:xfrm>
            <a:off x="4955458" y="2251587"/>
            <a:ext cx="6593075" cy="3972232"/>
          </a:xfrm>
        </p:spPr>
        <p:txBody>
          <a:bodyPr vert="horz" lIns="91440" tIns="45720" rIns="91440" bIns="45720" rtlCol="0">
            <a:normAutofit/>
          </a:bodyPr>
          <a:lstStyle/>
          <a:p>
            <a:pPr marL="0" indent="0" algn="ctr">
              <a:buNone/>
            </a:pPr>
            <a:r>
              <a:rPr lang="pl-PL" sz="2000">
                <a:ea typeface="+mn-lt"/>
                <a:cs typeface="+mn-lt"/>
              </a:rPr>
              <a:t>Modyfikacje diety nie są zalecane według amerykańskiej Akademii Pediatrii, Narodowego Instytutu Zdrowia i Opieki Społecznej, ani Agencji Badań nad Jakością Opieki Zdrowotnej z powodu niewystarczających dowodów. Metaanaliza z 2013 roku wykazała, że mniej niż jedna trzecia dzieci z ADHD dostrzega pewną poprawę objawów po suplementacji kwasów tłuszczowych lub zmniejszeniu spożycia sztucznych barwników spożywczych. Te korzyści mogą być ograniczone do dzieci z nietolerancją pokarmową lub tych, które jednocześnie są leczone lekami na ADHD. Ta recenzja stwierdziła również, że dowody nie popierają usuwania innych produktów spożywczych z diety w leczeniu ADHD</a:t>
            </a:r>
            <a:endParaRPr lang="pl-PL" sz="2000">
              <a:cs typeface="Calibri" panose="020F0502020204030204"/>
            </a:endParaRPr>
          </a:p>
          <a:p>
            <a:pPr marL="269875" indent="-269875" algn="ctr"/>
            <a:endParaRPr lang="pl-PL" sz="2000">
              <a:cs typeface="Calibri" panose="020F0502020204030204"/>
            </a:endParaRPr>
          </a:p>
        </p:txBody>
      </p:sp>
      <p:pic>
        <p:nvPicPr>
          <p:cNvPr id="4" name="Obraz 3" descr="Dieta MIND to sposób na długie życie. Zasady i przykładowy jadłospis">
            <a:extLst>
              <a:ext uri="{FF2B5EF4-FFF2-40B4-BE49-F238E27FC236}">
                <a16:creationId xmlns:a16="http://schemas.microsoft.com/office/drawing/2014/main" id="{C6DF714D-C896-CB72-77FD-85386FC576D9}"/>
              </a:ext>
            </a:extLst>
          </p:cNvPr>
          <p:cNvPicPr>
            <a:picLocks noChangeAspect="1"/>
          </p:cNvPicPr>
          <p:nvPr/>
        </p:nvPicPr>
        <p:blipFill>
          <a:blip r:embed="rId3"/>
          <a:stretch>
            <a:fillRect/>
          </a:stretch>
        </p:blipFill>
        <p:spPr>
          <a:xfrm>
            <a:off x="643464" y="1927806"/>
            <a:ext cx="3997362" cy="299802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5365659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4" name="Obraz 3" descr="Kontrowersje wokół ADHD - Przedszkole Terapeutyczne Zielony Dzwoneczek,  przedszkole integracyjne dla niepełnosprawnych Szczecin, specjalne, autyzm  szczecin, Asperger Szczecin, afazja Szczecin">
            <a:extLst>
              <a:ext uri="{FF2B5EF4-FFF2-40B4-BE49-F238E27FC236}">
                <a16:creationId xmlns:a16="http://schemas.microsoft.com/office/drawing/2014/main" id="{27C8FF0B-943A-9ACE-F6AF-3E0DCDB16075}"/>
              </a:ext>
            </a:extLst>
          </p:cNvPr>
          <p:cNvPicPr>
            <a:picLocks noChangeAspect="1"/>
          </p:cNvPicPr>
          <p:nvPr/>
        </p:nvPicPr>
        <p:blipFill rotWithShape="1">
          <a:blip r:embed="rId3"/>
          <a:srcRect t="10000"/>
          <a:stretch/>
        </p:blipFill>
        <p:spPr>
          <a:xfrm>
            <a:off x="20" y="10"/>
            <a:ext cx="12191980" cy="6857990"/>
          </a:xfrm>
          <a:prstGeom prst="rect">
            <a:avLst/>
          </a:prstGeom>
        </p:spPr>
      </p:pic>
      <p:pic>
        <p:nvPicPr>
          <p:cNvPr id="6" name="Picture 8">
            <a:extLst>
              <a:ext uri="{FF2B5EF4-FFF2-40B4-BE49-F238E27FC236}">
                <a16:creationId xmlns:a16="http://schemas.microsoft.com/office/drawing/2014/main" id="{C63E20F8-074D-4B3B-AE66-7BBD6F1CB7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 name="Rectangle 10">
            <a:extLst>
              <a:ext uri="{FF2B5EF4-FFF2-40B4-BE49-F238E27FC236}">
                <a16:creationId xmlns:a16="http://schemas.microsoft.com/office/drawing/2014/main" id="{168A5C37-E0A9-462D-BC65-C14D9025F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962026" y="607814"/>
            <a:ext cx="10264775" cy="5640586"/>
          </a:xfrm>
          <a:prstGeom prst="rect">
            <a:avLst/>
          </a:prstGeom>
          <a:solidFill>
            <a:schemeClr val="bg1">
              <a:alpha val="7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white"/>
              </a:buClr>
              <a:buSzPct val="100000"/>
              <a:buFont typeface="Arial"/>
              <a:buNone/>
              <a:tabLst/>
              <a:defRPr/>
            </a:pPr>
            <a:endParaRPr kumimoji="0" lang="en-US" sz="1600" b="0" i="0" u="none" strike="noStrike" kern="1200" cap="all" spc="0" normalizeH="0" baseline="0" noProof="0">
              <a:ln>
                <a:noFill/>
              </a:ln>
              <a:solidFill>
                <a:prstClr val="white"/>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E53D7571-7B6F-BFDE-04F5-035983865341}"/>
              </a:ext>
            </a:extLst>
          </p:cNvPr>
          <p:cNvSpPr>
            <a:spLocks noGrp="1"/>
          </p:cNvSpPr>
          <p:nvPr>
            <p:ph type="title"/>
          </p:nvPr>
        </p:nvSpPr>
        <p:spPr>
          <a:xfrm>
            <a:off x="1380067" y="787400"/>
            <a:ext cx="9437159" cy="1278467"/>
          </a:xfrm>
        </p:spPr>
        <p:txBody>
          <a:bodyPr>
            <a:normAutofit/>
          </a:bodyPr>
          <a:lstStyle/>
          <a:p>
            <a:pPr algn="ctr"/>
            <a:r>
              <a:rPr lang="pl-PL" b="1">
                <a:solidFill>
                  <a:schemeClr val="tx1">
                    <a:lumMod val="85000"/>
                  </a:schemeClr>
                </a:solidFill>
                <a:cs typeface="Calibri Light"/>
              </a:rPr>
              <a:t>Adaptacja do życia z </a:t>
            </a:r>
            <a:r>
              <a:rPr lang="pl-PL" b="1" noProof="1">
                <a:solidFill>
                  <a:schemeClr val="tx1">
                    <a:lumMod val="85000"/>
                  </a:schemeClr>
                </a:solidFill>
                <a:cs typeface="Calibri Light"/>
              </a:rPr>
              <a:t>adhd</a:t>
            </a:r>
            <a:endParaRPr lang="pl-PL" b="1" noProof="1">
              <a:solidFill>
                <a:schemeClr val="tx1">
                  <a:lumMod val="85000"/>
                </a:schemeClr>
              </a:solidFill>
            </a:endParaRPr>
          </a:p>
        </p:txBody>
      </p:sp>
      <p:sp>
        <p:nvSpPr>
          <p:cNvPr id="3" name="Symbol zastępczy zawartości 2">
            <a:extLst>
              <a:ext uri="{FF2B5EF4-FFF2-40B4-BE49-F238E27FC236}">
                <a16:creationId xmlns:a16="http://schemas.microsoft.com/office/drawing/2014/main" id="{A1E56AB4-DF19-11FE-C48E-30EFE3061727}"/>
              </a:ext>
            </a:extLst>
          </p:cNvPr>
          <p:cNvSpPr>
            <a:spLocks noGrp="1"/>
          </p:cNvSpPr>
          <p:nvPr>
            <p:ph idx="1"/>
          </p:nvPr>
        </p:nvSpPr>
        <p:spPr>
          <a:xfrm>
            <a:off x="1380067" y="1718734"/>
            <a:ext cx="9437159" cy="3725333"/>
          </a:xfrm>
        </p:spPr>
        <p:txBody>
          <a:bodyPr>
            <a:normAutofit/>
          </a:bodyPr>
          <a:lstStyle/>
          <a:p>
            <a:pPr marL="0" indent="0" algn="ctr">
              <a:buNone/>
            </a:pPr>
            <a:endParaRPr lang="pl-PL" sz="2400">
              <a:cs typeface="Calibri"/>
            </a:endParaRPr>
          </a:p>
          <a:p>
            <a:pPr marL="0" indent="0" algn="ctr">
              <a:buNone/>
            </a:pPr>
            <a:r>
              <a:rPr lang="pl-PL" sz="2400">
                <a:ea typeface="+mn-lt"/>
                <a:cs typeface="+mn-lt"/>
              </a:rPr>
              <a:t>ADHD  utrzymuje się w dorosłość w około 30–50% przypadków. Osoby te mają tendencję do rozwijania mechanizmów radzenia sobie w miarę dojrzewania, kompensując w pewnym stopniu wcześniejsze objawy.  Zaobserwowano korzystny wpływ leków na ograniczenie zaburzeń funkcjonalnych i poprawę jakości życia, na przykład zmniejszenie ryzyka wypadków, obejmując różne obszary.</a:t>
            </a:r>
            <a:endParaRPr lang="pl-PL" sz="2400">
              <a:cs typeface="Calibri" panose="020F0502020204030204"/>
            </a:endParaRPr>
          </a:p>
        </p:txBody>
      </p:sp>
    </p:spTree>
    <p:extLst>
      <p:ext uri="{BB962C8B-B14F-4D97-AF65-F5344CB8AC3E}">
        <p14:creationId xmlns:p14="http://schemas.microsoft.com/office/powerpoint/2010/main" val="3616126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F07E602-149B-CC0A-87DE-722687B501B1}"/>
              </a:ext>
            </a:extLst>
          </p:cNvPr>
          <p:cNvSpPr>
            <a:spLocks noGrp="1"/>
          </p:cNvSpPr>
          <p:nvPr>
            <p:ph type="title"/>
          </p:nvPr>
        </p:nvSpPr>
        <p:spPr>
          <a:xfrm>
            <a:off x="6400800" y="609600"/>
            <a:ext cx="5147730" cy="1641987"/>
          </a:xfrm>
        </p:spPr>
        <p:txBody>
          <a:bodyPr>
            <a:normAutofit/>
          </a:bodyPr>
          <a:lstStyle/>
          <a:p>
            <a:pPr algn="ctr"/>
            <a:r>
              <a:rPr lang="pl-PL" b="1" noProof="1">
                <a:solidFill>
                  <a:schemeClr val="tx1">
                    <a:lumMod val="85000"/>
                  </a:schemeClr>
                </a:solidFill>
                <a:cs typeface="Calibri Light"/>
              </a:rPr>
              <a:t>Wpływ adhd na różne aspekty życia</a:t>
            </a:r>
          </a:p>
        </p:txBody>
      </p:sp>
      <p:sp>
        <p:nvSpPr>
          <p:cNvPr id="3" name="Symbol zastępczy zawartości 2">
            <a:extLst>
              <a:ext uri="{FF2B5EF4-FFF2-40B4-BE49-F238E27FC236}">
                <a16:creationId xmlns:a16="http://schemas.microsoft.com/office/drawing/2014/main" id="{63075765-48F4-BFC9-3E99-EA640849479A}"/>
              </a:ext>
            </a:extLst>
          </p:cNvPr>
          <p:cNvSpPr>
            <a:spLocks noGrp="1"/>
          </p:cNvSpPr>
          <p:nvPr>
            <p:ph idx="1"/>
          </p:nvPr>
        </p:nvSpPr>
        <p:spPr>
          <a:xfrm>
            <a:off x="6400800" y="2050504"/>
            <a:ext cx="5147730" cy="3637935"/>
          </a:xfrm>
        </p:spPr>
        <p:txBody>
          <a:bodyPr>
            <a:normAutofit/>
          </a:bodyPr>
          <a:lstStyle/>
          <a:p>
            <a:pPr marL="0" indent="0" algn="ctr">
              <a:buNone/>
            </a:pPr>
            <a:r>
              <a:rPr lang="pl-PL" sz="2800">
                <a:ea typeface="+mn-lt"/>
                <a:cs typeface="+mn-lt"/>
              </a:rPr>
              <a:t>ADHD może mieć znaczący długoterminowy wpływ na życie osób nim dotkniętych, zarówno w sferze zawodowej, społecznej, jak i osobistej. </a:t>
            </a:r>
            <a:endParaRPr lang="pl-PL" sz="2800">
              <a:cs typeface="Calibri" panose="020F0502020204030204"/>
            </a:endParaRPr>
          </a:p>
        </p:txBody>
      </p:sp>
      <p:pic>
        <p:nvPicPr>
          <p:cNvPr id="4" name="Obraz 3" descr="ADHD u dorosłych – objawy, zalety, leczenie - Psychologia - Polki.pl">
            <a:extLst>
              <a:ext uri="{FF2B5EF4-FFF2-40B4-BE49-F238E27FC236}">
                <a16:creationId xmlns:a16="http://schemas.microsoft.com/office/drawing/2014/main" id="{7149C7A4-5AE6-CA97-DC1F-A85F622F89AB}"/>
              </a:ext>
            </a:extLst>
          </p:cNvPr>
          <p:cNvPicPr>
            <a:picLocks noChangeAspect="1"/>
          </p:cNvPicPr>
          <p:nvPr/>
        </p:nvPicPr>
        <p:blipFill rotWithShape="1">
          <a:blip r:embed="rId3"/>
          <a:srcRect l="13052" r="20281"/>
          <a:stretch/>
        </p:blipFill>
        <p:spPr>
          <a:xfrm>
            <a:off x="20" y="975"/>
            <a:ext cx="6095980" cy="6858000"/>
          </a:xfrm>
          <a:prstGeom prst="rect">
            <a:avLst/>
          </a:prstGeom>
        </p:spPr>
      </p:pic>
    </p:spTree>
    <p:extLst>
      <p:ext uri="{BB962C8B-B14F-4D97-AF65-F5344CB8AC3E}">
        <p14:creationId xmlns:p14="http://schemas.microsoft.com/office/powerpoint/2010/main" val="150118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CBD94887-6A10-4F62-8EE1-B2BCFA1F3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1786"/>
            <a:ext cx="12188825"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descr="ADHD: Types, Symptoms, Causes, Diagnosis, Treatment and More">
            <a:extLst>
              <a:ext uri="{FF2B5EF4-FFF2-40B4-BE49-F238E27FC236}">
                <a16:creationId xmlns:a16="http://schemas.microsoft.com/office/drawing/2014/main" id="{EAC3763A-B630-A061-2BD4-301CDBA19E60}"/>
              </a:ext>
            </a:extLst>
          </p:cNvPr>
          <p:cNvPicPr>
            <a:picLocks noChangeAspect="1"/>
          </p:cNvPicPr>
          <p:nvPr/>
        </p:nvPicPr>
        <p:blipFill rotWithShape="1">
          <a:blip r:embed="rId2">
            <a:alphaModFix amt="25000"/>
          </a:blip>
          <a:srcRect t="14145" b="2522"/>
          <a:stretch/>
        </p:blipFill>
        <p:spPr>
          <a:xfrm>
            <a:off x="20" y="10"/>
            <a:ext cx="12191980" cy="6857990"/>
          </a:xfrm>
          <a:prstGeom prst="rect">
            <a:avLst/>
          </a:prstGeom>
        </p:spPr>
      </p:pic>
      <p:pic>
        <p:nvPicPr>
          <p:cNvPr id="7" name="Picture 10">
            <a:extLst>
              <a:ext uri="{FF2B5EF4-FFF2-40B4-BE49-F238E27FC236}">
                <a16:creationId xmlns:a16="http://schemas.microsoft.com/office/drawing/2014/main" id="{A3D512BA-228A-4979-9312-ACD246E1099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9000"/>
            <a:extLst>
              <a:ext uri="{28A0092B-C50C-407E-A947-70E740481C1C}">
                <a14:useLocalDpi xmlns:a14="http://schemas.microsoft.com/office/drawing/2010/main" val="0"/>
              </a:ext>
            </a:extLst>
          </a:blip>
          <a:stretch>
            <a:fillRect/>
          </a:stretch>
        </p:blipFill>
        <p:spPr>
          <a:xfrm>
            <a:off x="1588" y="893"/>
            <a:ext cx="12188825" cy="6856214"/>
          </a:xfrm>
          <a:prstGeom prst="rect">
            <a:avLst/>
          </a:prstGeom>
        </p:spPr>
      </p:pic>
      <p:sp>
        <p:nvSpPr>
          <p:cNvPr id="2" name="Tytuł 1">
            <a:extLst>
              <a:ext uri="{FF2B5EF4-FFF2-40B4-BE49-F238E27FC236}">
                <a16:creationId xmlns:a16="http://schemas.microsoft.com/office/drawing/2014/main" id="{B7EED433-AA20-581E-9FFB-2B1DB9A4ECCA}"/>
              </a:ext>
            </a:extLst>
          </p:cNvPr>
          <p:cNvSpPr>
            <a:spLocks noGrp="1"/>
          </p:cNvSpPr>
          <p:nvPr>
            <p:ph type="title"/>
          </p:nvPr>
        </p:nvSpPr>
        <p:spPr>
          <a:xfrm>
            <a:off x="685801" y="609600"/>
            <a:ext cx="10131425" cy="1456267"/>
          </a:xfrm>
        </p:spPr>
        <p:txBody>
          <a:bodyPr>
            <a:normAutofit/>
          </a:bodyPr>
          <a:lstStyle/>
          <a:p>
            <a:pPr algn="ctr"/>
            <a:r>
              <a:rPr lang="pl-PL" b="1">
                <a:cs typeface="Calibri Light"/>
              </a:rPr>
              <a:t>Edukacja i praca</a:t>
            </a:r>
            <a:endParaRPr lang="pl-PL"/>
          </a:p>
        </p:txBody>
      </p:sp>
      <p:sp>
        <p:nvSpPr>
          <p:cNvPr id="3" name="Symbol zastępczy zawartości 2">
            <a:extLst>
              <a:ext uri="{FF2B5EF4-FFF2-40B4-BE49-F238E27FC236}">
                <a16:creationId xmlns:a16="http://schemas.microsoft.com/office/drawing/2014/main" id="{9E7589AD-054E-EF4A-2B0F-ED8A216BD5F9}"/>
              </a:ext>
            </a:extLst>
          </p:cNvPr>
          <p:cNvSpPr>
            <a:spLocks noGrp="1"/>
          </p:cNvSpPr>
          <p:nvPr>
            <p:ph idx="1"/>
          </p:nvPr>
        </p:nvSpPr>
        <p:spPr>
          <a:xfrm>
            <a:off x="685801" y="2142067"/>
            <a:ext cx="10131425" cy="3649133"/>
          </a:xfrm>
        </p:spPr>
        <p:txBody>
          <a:bodyPr>
            <a:normAutofit/>
          </a:bodyPr>
          <a:lstStyle/>
          <a:p>
            <a:pPr>
              <a:buFont typeface="Courier New"/>
              <a:buChar char="o"/>
            </a:pPr>
            <a:r>
              <a:rPr lang="pl-PL">
                <a:ea typeface="+mn-lt"/>
                <a:cs typeface="+mn-lt"/>
              </a:rPr>
              <a:t>W młodości dzieci z ADHD często mają trudności w koncentracji i kontrolowaniu impulsów, co może wpływać na ich wyniki szkolne. Mogą mieć problemy z organizacją pracy i zadaniach domowych.</a:t>
            </a:r>
            <a:endParaRPr lang="pl-PL">
              <a:cs typeface="Calibri" panose="020F0502020204030204"/>
            </a:endParaRPr>
          </a:p>
          <a:p>
            <a:pPr marL="0" indent="0">
              <a:buClr>
                <a:srgbClr val="FFFFFF"/>
              </a:buClr>
              <a:buNone/>
            </a:pPr>
            <a:endParaRPr lang="pl-PL">
              <a:ea typeface="+mn-lt"/>
              <a:cs typeface="+mn-lt"/>
            </a:endParaRPr>
          </a:p>
          <a:p>
            <a:pPr>
              <a:buClr>
                <a:srgbClr val="FFFFFF"/>
              </a:buClr>
              <a:buFont typeface="Courier New"/>
              <a:buChar char="o"/>
            </a:pPr>
            <a:r>
              <a:rPr lang="pl-PL">
                <a:ea typeface="+mn-lt"/>
                <a:cs typeface="+mn-lt"/>
              </a:rPr>
              <a:t> W życiu dorosłym natomiast osoby z ADHD mogą nadal doświadczać trudności w utrzymaniu uwagi i organizacji, co wpływa na ich zdolność do skutecznego funkcjonowania w środowisku zawodowym. Jednak niektórzy rozwijają strategie kompensacyjne i odnajdują środki, aby wykorzystać swoje unikalne umiejętności.</a:t>
            </a:r>
            <a:endParaRPr lang="pl-PL">
              <a:cs typeface="Calibri" panose="020F0502020204030204"/>
            </a:endParaRPr>
          </a:p>
        </p:txBody>
      </p:sp>
    </p:spTree>
    <p:extLst>
      <p:ext uri="{BB962C8B-B14F-4D97-AF65-F5344CB8AC3E}">
        <p14:creationId xmlns:p14="http://schemas.microsoft.com/office/powerpoint/2010/main" val="6697893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71EA10F-DA3B-4F7C-A8EE-4733A821FFDA}"/>
              </a:ext>
            </a:extLst>
          </p:cNvPr>
          <p:cNvSpPr>
            <a:spLocks noGrp="1"/>
          </p:cNvSpPr>
          <p:nvPr>
            <p:ph type="title"/>
          </p:nvPr>
        </p:nvSpPr>
        <p:spPr>
          <a:xfrm>
            <a:off x="908051" y="630767"/>
            <a:ext cx="10131425" cy="1456267"/>
          </a:xfrm>
        </p:spPr>
        <p:txBody>
          <a:bodyPr>
            <a:normAutofit/>
          </a:bodyPr>
          <a:lstStyle/>
          <a:p>
            <a:pPr algn="ctr"/>
            <a:r>
              <a:rPr lang="pl-PL" sz="4000" b="1">
                <a:solidFill>
                  <a:schemeClr val="tx1">
                    <a:lumMod val="85000"/>
                  </a:schemeClr>
                </a:solidFill>
                <a:cs typeface="Calibri Light"/>
              </a:rPr>
              <a:t>Relacje społeczne</a:t>
            </a:r>
          </a:p>
        </p:txBody>
      </p:sp>
      <p:graphicFrame>
        <p:nvGraphicFramePr>
          <p:cNvPr id="6" name="Symbol zastępczy zawartości 2">
            <a:extLst>
              <a:ext uri="{FF2B5EF4-FFF2-40B4-BE49-F238E27FC236}">
                <a16:creationId xmlns:a16="http://schemas.microsoft.com/office/drawing/2014/main" id="{306C34EE-9049-A249-23E8-83D8EAA8E9BF}"/>
              </a:ext>
            </a:extLst>
          </p:cNvPr>
          <p:cNvGraphicFramePr>
            <a:graphicFrameLocks noGrp="1"/>
          </p:cNvGraphicFramePr>
          <p:nvPr>
            <p:ph idx="1"/>
            <p:extLst>
              <p:ext uri="{D42A27DB-BD31-4B8C-83A1-F6EECF244321}">
                <p14:modId xmlns:p14="http://schemas.microsoft.com/office/powerpoint/2010/main" val="2916989646"/>
              </p:ext>
            </p:extLst>
          </p:nvPr>
        </p:nvGraphicFramePr>
        <p:xfrm>
          <a:off x="685800" y="2141538"/>
          <a:ext cx="10131425" cy="3649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8332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E71A932-B8D6-6D21-2868-B9E19B8375B5}"/>
              </a:ext>
            </a:extLst>
          </p:cNvPr>
          <p:cNvSpPr>
            <a:spLocks noGrp="1"/>
          </p:cNvSpPr>
          <p:nvPr>
            <p:ph type="title"/>
          </p:nvPr>
        </p:nvSpPr>
        <p:spPr>
          <a:xfrm>
            <a:off x="698909" y="797472"/>
            <a:ext cx="3979205" cy="1453363"/>
          </a:xfrm>
        </p:spPr>
        <p:txBody>
          <a:bodyPr>
            <a:normAutofit/>
          </a:bodyPr>
          <a:lstStyle/>
          <a:p>
            <a:pPr algn="ctr"/>
            <a:r>
              <a:rPr lang="pl-PL" b="1">
                <a:solidFill>
                  <a:schemeClr val="tx1">
                    <a:lumMod val="85000"/>
                  </a:schemeClr>
                </a:solidFill>
                <a:cs typeface="Calibri Light"/>
              </a:rPr>
              <a:t>Zdrowie psychiczne</a:t>
            </a:r>
            <a:endParaRPr lang="pl-PL"/>
          </a:p>
        </p:txBody>
      </p:sp>
      <p:sp>
        <p:nvSpPr>
          <p:cNvPr id="3" name="Symbol zastępczy zawartości 2">
            <a:extLst>
              <a:ext uri="{FF2B5EF4-FFF2-40B4-BE49-F238E27FC236}">
                <a16:creationId xmlns:a16="http://schemas.microsoft.com/office/drawing/2014/main" id="{A3C467D4-1DD6-929C-D756-76880C872D8B}"/>
              </a:ext>
            </a:extLst>
          </p:cNvPr>
          <p:cNvSpPr>
            <a:spLocks noGrp="1"/>
          </p:cNvSpPr>
          <p:nvPr>
            <p:ph idx="1"/>
          </p:nvPr>
        </p:nvSpPr>
        <p:spPr>
          <a:xfrm>
            <a:off x="579928" y="2261420"/>
            <a:ext cx="4225186" cy="3849601"/>
          </a:xfrm>
        </p:spPr>
        <p:txBody>
          <a:bodyPr vert="horz" lIns="91440" tIns="45720" rIns="91440" bIns="45720" rtlCol="0" anchor="ctr">
            <a:noAutofit/>
          </a:bodyPr>
          <a:lstStyle/>
          <a:p>
            <a:pPr>
              <a:buFont typeface="Courier New"/>
              <a:buChar char="o"/>
            </a:pPr>
            <a:r>
              <a:rPr lang="pl-PL" sz="2000">
                <a:ea typeface="+mn-lt"/>
                <a:cs typeface="+mn-lt"/>
              </a:rPr>
              <a:t>W młodości ADHD może wpływać na zdrowie psychiczne dzieci, zwiększając ryzyko depresji, lęków i obniżonej samooceny.</a:t>
            </a:r>
            <a:endParaRPr lang="pl-PL" sz="2000">
              <a:cs typeface="Calibri" panose="020F0502020204030204"/>
            </a:endParaRPr>
          </a:p>
          <a:p>
            <a:pPr marL="0" indent="0">
              <a:buClr>
                <a:srgbClr val="FFFFFF"/>
              </a:buClr>
              <a:buNone/>
            </a:pPr>
            <a:endParaRPr lang="pl-PL" sz="2000">
              <a:ea typeface="+mn-lt"/>
              <a:cs typeface="+mn-lt"/>
            </a:endParaRPr>
          </a:p>
          <a:p>
            <a:pPr>
              <a:buClr>
                <a:srgbClr val="FFFFFF"/>
              </a:buClr>
              <a:buFont typeface="Courier New"/>
              <a:buChar char="o"/>
            </a:pPr>
            <a:r>
              <a:rPr lang="pl-PL" sz="2000">
                <a:ea typeface="+mn-lt"/>
                <a:cs typeface="+mn-lt"/>
              </a:rPr>
              <a:t>W dorosłości osoby z ADHD są bardziej narażone na problemy zdrowia psychicznego, ale jednocześnie rozwijają mechanizmy radzenia sobie, takie jak terapia behawioralna czy farmakoterapia.</a:t>
            </a:r>
            <a:endParaRPr lang="pl-PL" sz="2000">
              <a:cs typeface="Calibri" panose="020F0502020204030204"/>
            </a:endParaRPr>
          </a:p>
        </p:txBody>
      </p:sp>
      <p:pic>
        <p:nvPicPr>
          <p:cNvPr id="4" name="Obraz 3" descr="Zdrowie psychiczne najmłodszych | Pedagog Online">
            <a:extLst>
              <a:ext uri="{FF2B5EF4-FFF2-40B4-BE49-F238E27FC236}">
                <a16:creationId xmlns:a16="http://schemas.microsoft.com/office/drawing/2014/main" id="{EEF5E475-E0F3-7373-5D40-F08858310E16}"/>
              </a:ext>
            </a:extLst>
          </p:cNvPr>
          <p:cNvPicPr>
            <a:picLocks noChangeAspect="1"/>
          </p:cNvPicPr>
          <p:nvPr/>
        </p:nvPicPr>
        <p:blipFill>
          <a:blip r:embed="rId3"/>
          <a:stretch>
            <a:fillRect/>
          </a:stretch>
        </p:blipFill>
        <p:spPr>
          <a:xfrm>
            <a:off x="5289752" y="1633499"/>
            <a:ext cx="6095593" cy="342877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1522534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CBD94887-6A10-4F62-8EE1-B2BCFA1F3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1786"/>
            <a:ext cx="12188825"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2">
            <a:extLst>
              <a:ext uri="{FF2B5EF4-FFF2-40B4-BE49-F238E27FC236}">
                <a16:creationId xmlns:a16="http://schemas.microsoft.com/office/drawing/2014/main" id="{A3D512BA-228A-4979-9312-ACD246E1099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900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ytuł 1">
            <a:extLst>
              <a:ext uri="{FF2B5EF4-FFF2-40B4-BE49-F238E27FC236}">
                <a16:creationId xmlns:a16="http://schemas.microsoft.com/office/drawing/2014/main" id="{C3F6174F-D761-320B-93B4-C258AA7C8318}"/>
              </a:ext>
            </a:extLst>
          </p:cNvPr>
          <p:cNvSpPr>
            <a:spLocks noGrp="1"/>
          </p:cNvSpPr>
          <p:nvPr>
            <p:ph type="title"/>
          </p:nvPr>
        </p:nvSpPr>
        <p:spPr>
          <a:xfrm>
            <a:off x="1024468" y="694267"/>
            <a:ext cx="10131425" cy="1456267"/>
          </a:xfrm>
        </p:spPr>
        <p:txBody>
          <a:bodyPr>
            <a:normAutofit/>
          </a:bodyPr>
          <a:lstStyle/>
          <a:p>
            <a:pPr algn="ctr"/>
            <a:r>
              <a:rPr lang="pl-PL" b="1">
                <a:solidFill>
                  <a:schemeClr val="tx1">
                    <a:lumMod val="85000"/>
                  </a:schemeClr>
                </a:solidFill>
                <a:cs typeface="Calibri Light"/>
              </a:rPr>
              <a:t>Samoregulacja i kompensacje</a:t>
            </a:r>
          </a:p>
        </p:txBody>
      </p:sp>
      <p:graphicFrame>
        <p:nvGraphicFramePr>
          <p:cNvPr id="6" name="Symbol zastępczy zawartości 2">
            <a:extLst>
              <a:ext uri="{FF2B5EF4-FFF2-40B4-BE49-F238E27FC236}">
                <a16:creationId xmlns:a16="http://schemas.microsoft.com/office/drawing/2014/main" id="{ADDE464D-13F1-63AE-6F24-CA45D90C8CEE}"/>
              </a:ext>
            </a:extLst>
          </p:cNvPr>
          <p:cNvGraphicFramePr>
            <a:graphicFrameLocks noGrp="1"/>
          </p:cNvGraphicFramePr>
          <p:nvPr>
            <p:ph idx="1"/>
            <p:extLst>
              <p:ext uri="{D42A27DB-BD31-4B8C-83A1-F6EECF244321}">
                <p14:modId xmlns:p14="http://schemas.microsoft.com/office/powerpoint/2010/main" val="377233720"/>
              </p:ext>
            </p:extLst>
          </p:nvPr>
        </p:nvGraphicFramePr>
        <p:xfrm>
          <a:off x="897468" y="2142067"/>
          <a:ext cx="10131425" cy="36491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28506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az 3" descr="Rysunek «Życie codzienne» - Anna Gofman - Jose Art Gallery">
            <a:extLst>
              <a:ext uri="{FF2B5EF4-FFF2-40B4-BE49-F238E27FC236}">
                <a16:creationId xmlns:a16="http://schemas.microsoft.com/office/drawing/2014/main" id="{F4C1E7FD-7A01-F9CF-737D-56A12F6E306A}"/>
              </a:ext>
            </a:extLst>
          </p:cNvPr>
          <p:cNvPicPr>
            <a:picLocks noChangeAspect="1"/>
          </p:cNvPicPr>
          <p:nvPr/>
        </p:nvPicPr>
        <p:blipFill rotWithShape="1">
          <a:blip r:embed="rId2">
            <a:alphaModFix amt="25000"/>
          </a:blip>
          <a:srcRect t="10566" b="47387"/>
          <a:stretch/>
        </p:blipFill>
        <p:spPr>
          <a:xfrm>
            <a:off x="20" y="10"/>
            <a:ext cx="12191980" cy="6857990"/>
          </a:xfrm>
          <a:prstGeom prst="rect">
            <a:avLst/>
          </a:prstGeom>
        </p:spPr>
      </p:pic>
      <p:sp>
        <p:nvSpPr>
          <p:cNvPr id="2" name="Tytuł 1">
            <a:extLst>
              <a:ext uri="{FF2B5EF4-FFF2-40B4-BE49-F238E27FC236}">
                <a16:creationId xmlns:a16="http://schemas.microsoft.com/office/drawing/2014/main" id="{65F6C1BD-1453-0831-D2D1-4D0FF42683E1}"/>
              </a:ext>
            </a:extLst>
          </p:cNvPr>
          <p:cNvSpPr>
            <a:spLocks noGrp="1"/>
          </p:cNvSpPr>
          <p:nvPr>
            <p:ph type="title"/>
          </p:nvPr>
        </p:nvSpPr>
        <p:spPr>
          <a:xfrm>
            <a:off x="844551" y="630767"/>
            <a:ext cx="10131425" cy="1456267"/>
          </a:xfrm>
        </p:spPr>
        <p:txBody>
          <a:bodyPr>
            <a:normAutofit/>
          </a:bodyPr>
          <a:lstStyle/>
          <a:p>
            <a:pPr algn="ctr"/>
            <a:r>
              <a:rPr lang="pl-PL" sz="4400" b="1">
                <a:solidFill>
                  <a:schemeClr val="tx1">
                    <a:lumMod val="85000"/>
                  </a:schemeClr>
                </a:solidFill>
                <a:cs typeface="Calibri Light"/>
              </a:rPr>
              <a:t>Życie codzienne</a:t>
            </a:r>
          </a:p>
        </p:txBody>
      </p:sp>
      <p:sp>
        <p:nvSpPr>
          <p:cNvPr id="3" name="Symbol zastępczy zawartości 2">
            <a:extLst>
              <a:ext uri="{FF2B5EF4-FFF2-40B4-BE49-F238E27FC236}">
                <a16:creationId xmlns:a16="http://schemas.microsoft.com/office/drawing/2014/main" id="{EAEBABAA-0ADC-9029-87FF-ADF36295225E}"/>
              </a:ext>
            </a:extLst>
          </p:cNvPr>
          <p:cNvSpPr>
            <a:spLocks noGrp="1"/>
          </p:cNvSpPr>
          <p:nvPr>
            <p:ph idx="1"/>
          </p:nvPr>
        </p:nvSpPr>
        <p:spPr>
          <a:xfrm>
            <a:off x="601135" y="2131484"/>
            <a:ext cx="10999258" cy="3649133"/>
          </a:xfrm>
        </p:spPr>
        <p:txBody>
          <a:bodyPr>
            <a:normAutofit/>
          </a:bodyPr>
          <a:lstStyle/>
          <a:p>
            <a:pPr>
              <a:buFont typeface="Courier New"/>
              <a:buChar char="o"/>
            </a:pPr>
            <a:r>
              <a:rPr lang="pl-PL" sz="2400">
                <a:ea typeface="+mn-lt"/>
                <a:cs typeface="+mn-lt"/>
              </a:rPr>
              <a:t>W młodości codzienne rutyny, takie jak utrzymanie porządku w pomieszczeniu czy przestrzeganie harmonogramu, mogą sprawiać trudności dzieciom z ADHD.</a:t>
            </a:r>
            <a:endParaRPr lang="pl-PL" sz="2400">
              <a:cs typeface="Calibri" panose="020F0502020204030204"/>
            </a:endParaRPr>
          </a:p>
          <a:p>
            <a:pPr marL="0" indent="0">
              <a:buClr>
                <a:srgbClr val="FFFFFF"/>
              </a:buClr>
              <a:buNone/>
            </a:pPr>
            <a:endParaRPr lang="pl-PL" sz="2400">
              <a:ea typeface="+mn-lt"/>
              <a:cs typeface="+mn-lt"/>
            </a:endParaRPr>
          </a:p>
          <a:p>
            <a:pPr>
              <a:buClr>
                <a:srgbClr val="FFFFFF"/>
              </a:buClr>
              <a:buFont typeface="Courier New"/>
              <a:buChar char="o"/>
            </a:pPr>
            <a:r>
              <a:rPr lang="pl-PL" sz="2400">
                <a:ea typeface="+mn-lt"/>
                <a:cs typeface="+mn-lt"/>
              </a:rPr>
              <a:t>Osoby dorosłe z ADHD mogą opracować systemy organizacyjne i rutyny, pomagające w utrzymaniu struktury dnia i efektywnego zarządzania obowiązkami.</a:t>
            </a:r>
            <a:endParaRPr lang="pl-PL" sz="2400">
              <a:cs typeface="Calibri" panose="020F0502020204030204"/>
            </a:endParaRPr>
          </a:p>
        </p:txBody>
      </p:sp>
    </p:spTree>
    <p:extLst>
      <p:ext uri="{BB962C8B-B14F-4D97-AF65-F5344CB8AC3E}">
        <p14:creationId xmlns:p14="http://schemas.microsoft.com/office/powerpoint/2010/main" val="36131625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4" name="Obraz 3" descr="Epidemiologia nowotworów w Polsce. Rak w liczbach - Zwrotnikraka.pl">
            <a:extLst>
              <a:ext uri="{FF2B5EF4-FFF2-40B4-BE49-F238E27FC236}">
                <a16:creationId xmlns:a16="http://schemas.microsoft.com/office/drawing/2014/main" id="{2A604EE5-087B-78B8-9F42-5E872780EE43}"/>
              </a:ext>
            </a:extLst>
          </p:cNvPr>
          <p:cNvPicPr>
            <a:picLocks noChangeAspect="1"/>
          </p:cNvPicPr>
          <p:nvPr/>
        </p:nvPicPr>
        <p:blipFill rotWithShape="1">
          <a:blip r:embed="rId3"/>
          <a:srcRect t="15730"/>
          <a:stretch/>
        </p:blipFill>
        <p:spPr>
          <a:xfrm>
            <a:off x="20" y="10"/>
            <a:ext cx="12191980" cy="6857990"/>
          </a:xfrm>
          <a:prstGeom prst="rect">
            <a:avLst/>
          </a:prstGeom>
        </p:spPr>
      </p:pic>
      <p:pic>
        <p:nvPicPr>
          <p:cNvPr id="6" name="Picture 8">
            <a:extLst>
              <a:ext uri="{FF2B5EF4-FFF2-40B4-BE49-F238E27FC236}">
                <a16:creationId xmlns:a16="http://schemas.microsoft.com/office/drawing/2014/main" id="{C63E20F8-074D-4B3B-AE66-7BBD6F1CB7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 name="Rectangle 10">
            <a:extLst>
              <a:ext uri="{FF2B5EF4-FFF2-40B4-BE49-F238E27FC236}">
                <a16:creationId xmlns:a16="http://schemas.microsoft.com/office/drawing/2014/main" id="{168A5C37-E0A9-462D-BC65-C14D9025F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962026" y="607814"/>
            <a:ext cx="10264775" cy="5640586"/>
          </a:xfrm>
          <a:prstGeom prst="rect">
            <a:avLst/>
          </a:prstGeom>
          <a:solidFill>
            <a:schemeClr val="bg1">
              <a:alpha val="7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white"/>
              </a:buClr>
              <a:buSzPct val="100000"/>
              <a:buFont typeface="Arial"/>
              <a:buNone/>
              <a:tabLst/>
              <a:defRPr/>
            </a:pPr>
            <a:endParaRPr kumimoji="0" lang="en-US" sz="1600" b="0" i="0" u="none" strike="noStrike" kern="1200" cap="all"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D54443-FA10-1B51-6827-B3DAD44ED6B2}"/>
              </a:ext>
            </a:extLst>
          </p:cNvPr>
          <p:cNvSpPr>
            <a:spLocks noGrp="1"/>
          </p:cNvSpPr>
          <p:nvPr>
            <p:ph type="title"/>
          </p:nvPr>
        </p:nvSpPr>
        <p:spPr>
          <a:xfrm>
            <a:off x="1380067" y="787400"/>
            <a:ext cx="9437159" cy="1278467"/>
          </a:xfrm>
        </p:spPr>
        <p:txBody>
          <a:bodyPr>
            <a:normAutofit/>
          </a:bodyPr>
          <a:lstStyle/>
          <a:p>
            <a:pPr algn="ctr"/>
            <a:r>
              <a:rPr lang="en-US" b="1" noProof="1"/>
              <a:t>Epidemiologia</a:t>
            </a:r>
            <a:br>
              <a:rPr lang="en-US"/>
            </a:br>
            <a:endParaRPr lang="en-US"/>
          </a:p>
        </p:txBody>
      </p:sp>
      <p:sp>
        <p:nvSpPr>
          <p:cNvPr id="3" name="Content Placeholder 2">
            <a:extLst>
              <a:ext uri="{FF2B5EF4-FFF2-40B4-BE49-F238E27FC236}">
                <a16:creationId xmlns:a16="http://schemas.microsoft.com/office/drawing/2014/main" id="{04F26E02-8E2F-319A-FDD3-83B32CD298CA}"/>
              </a:ext>
            </a:extLst>
          </p:cNvPr>
          <p:cNvSpPr>
            <a:spLocks noGrp="1"/>
          </p:cNvSpPr>
          <p:nvPr>
            <p:ph idx="1"/>
          </p:nvPr>
        </p:nvSpPr>
        <p:spPr>
          <a:xfrm>
            <a:off x="1380067" y="1634067"/>
            <a:ext cx="9437159" cy="3725333"/>
          </a:xfrm>
        </p:spPr>
        <p:txBody>
          <a:bodyPr vert="horz" lIns="91440" tIns="45720" rIns="91440" bIns="45720" rtlCol="0">
            <a:normAutofit/>
          </a:bodyPr>
          <a:lstStyle/>
          <a:p>
            <a:pPr>
              <a:buFont typeface="Courier New"/>
              <a:buChar char="o"/>
            </a:pPr>
            <a:r>
              <a:rPr lang="en-US" sz="2400" noProof="1">
                <a:ea typeface="+mn-lt"/>
                <a:cs typeface="+mn-lt"/>
              </a:rPr>
              <a:t>ADHD jest jednym z najczęściej diagnozowanych zaburzeń neurorozwojowych u dzieci. </a:t>
            </a:r>
            <a:endParaRPr lang="en-US" sz="2400" noProof="1">
              <a:cs typeface="Calibri"/>
            </a:endParaRPr>
          </a:p>
          <a:p>
            <a:pPr marL="0" indent="0">
              <a:buClr>
                <a:srgbClr val="FFFFFF"/>
              </a:buClr>
              <a:buNone/>
            </a:pPr>
            <a:endParaRPr lang="en-US" sz="2400" noProof="1">
              <a:ea typeface="+mn-lt"/>
              <a:cs typeface="+mn-lt"/>
            </a:endParaRPr>
          </a:p>
          <a:p>
            <a:pPr marL="269875" indent="-269875">
              <a:buClr>
                <a:srgbClr val="FFFFFF"/>
              </a:buClr>
              <a:buFont typeface="Courier New"/>
              <a:buChar char="o"/>
            </a:pPr>
            <a:r>
              <a:rPr lang="en-US" sz="2400" noProof="1">
                <a:ea typeface="+mn-lt"/>
                <a:cs typeface="+mn-lt"/>
              </a:rPr>
              <a:t>Jego globalna częstość występowania wśród osób poniżej 18 roku życia wynosi około 6-7% według kryteriów DSM-IV, ale spada do około 1-2% według kryteriów ICD-10.</a:t>
            </a:r>
            <a:endParaRPr lang="en-US" sz="2400" noProof="1">
              <a:cs typeface="Calibri"/>
            </a:endParaRPr>
          </a:p>
        </p:txBody>
      </p:sp>
    </p:spTree>
    <p:extLst>
      <p:ext uri="{BB962C8B-B14F-4D97-AF65-F5344CB8AC3E}">
        <p14:creationId xmlns:p14="http://schemas.microsoft.com/office/powerpoint/2010/main" val="2130375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872D605B-0876-6E96-4EB6-0415AEA614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372ADC-2DAD-4848-526B-E7A381C72B21}"/>
              </a:ext>
            </a:extLst>
          </p:cNvPr>
          <p:cNvSpPr>
            <a:spLocks noGrp="1"/>
          </p:cNvSpPr>
          <p:nvPr>
            <p:ph type="title"/>
          </p:nvPr>
        </p:nvSpPr>
        <p:spPr>
          <a:xfrm>
            <a:off x="4955458" y="639097"/>
            <a:ext cx="6593075" cy="1612490"/>
          </a:xfrm>
        </p:spPr>
        <p:txBody>
          <a:bodyPr>
            <a:normAutofit/>
          </a:bodyPr>
          <a:lstStyle/>
          <a:p>
            <a:pPr algn="ctr">
              <a:lnSpc>
                <a:spcPct val="90000"/>
              </a:lnSpc>
            </a:pPr>
            <a:r>
              <a:rPr lang="en-US" b="1" noProof="1">
                <a:solidFill>
                  <a:schemeClr val="tx1">
                    <a:lumMod val="85000"/>
                  </a:schemeClr>
                </a:solidFill>
              </a:rPr>
              <a:t>Odmienne metody diagnozowania</a:t>
            </a:r>
            <a:br>
              <a:rPr lang="en-US" b="1">
                <a:solidFill>
                  <a:schemeClr val="tx1">
                    <a:lumMod val="85000"/>
                  </a:schemeClr>
                </a:solidFill>
              </a:rPr>
            </a:br>
            <a:endParaRPr lang="en-US" b="1">
              <a:solidFill>
                <a:schemeClr val="tx1">
                  <a:lumMod val="85000"/>
                </a:schemeClr>
              </a:solidFill>
              <a:cs typeface="Calibri Light"/>
            </a:endParaRPr>
          </a:p>
        </p:txBody>
      </p:sp>
      <p:sp>
        <p:nvSpPr>
          <p:cNvPr id="3" name="Content Placeholder 2">
            <a:extLst>
              <a:ext uri="{FF2B5EF4-FFF2-40B4-BE49-F238E27FC236}">
                <a16:creationId xmlns:a16="http://schemas.microsoft.com/office/drawing/2014/main" id="{FDCF4F9A-6DF0-CF65-0588-8A95DF8A80DA}"/>
              </a:ext>
            </a:extLst>
          </p:cNvPr>
          <p:cNvSpPr>
            <a:spLocks noGrp="1"/>
          </p:cNvSpPr>
          <p:nvPr>
            <p:ph idx="1"/>
          </p:nvPr>
        </p:nvSpPr>
        <p:spPr>
          <a:xfrm>
            <a:off x="4955458" y="2251587"/>
            <a:ext cx="6593075" cy="3972232"/>
          </a:xfrm>
        </p:spPr>
        <p:txBody>
          <a:bodyPr vert="horz" lIns="91440" tIns="45720" rIns="91440" bIns="45720" rtlCol="0">
            <a:normAutofit/>
          </a:bodyPr>
          <a:lstStyle/>
          <a:p>
            <a:pPr>
              <a:buFont typeface="Courier New"/>
              <a:buChar char="o"/>
            </a:pPr>
            <a:r>
              <a:rPr lang="en-US" sz="2400" noProof="1">
                <a:ea typeface="+mn-lt"/>
                <a:cs typeface="+mn-lt"/>
              </a:rPr>
              <a:t>Zaskakujące może być to, że dzieci w Ameryce Północnej częściej otrzymują diagnozę ADHD niż dzieci z Afryki i Bliskiego Wschodu. </a:t>
            </a:r>
            <a:endParaRPr lang="en-US" sz="2400" noProof="1">
              <a:cs typeface="Calibri" panose="020F0502020204030204"/>
            </a:endParaRPr>
          </a:p>
          <a:p>
            <a:pPr marL="0" indent="0">
              <a:buClr>
                <a:srgbClr val="FFFFFF"/>
              </a:buClr>
              <a:buNone/>
            </a:pPr>
            <a:endParaRPr lang="en-US" sz="2400" noProof="1">
              <a:ea typeface="+mn-lt"/>
              <a:cs typeface="+mn-lt"/>
            </a:endParaRPr>
          </a:p>
          <a:p>
            <a:pPr marL="269875" indent="-269875">
              <a:buClr>
                <a:srgbClr val="FFFFFF"/>
              </a:buClr>
              <a:buFont typeface="Courier New"/>
              <a:buChar char="o"/>
            </a:pPr>
            <a:r>
              <a:rPr lang="en-US" sz="2400" noProof="1">
                <a:ea typeface="+mn-lt"/>
                <a:cs typeface="+mn-lt"/>
              </a:rPr>
              <a:t>Jednak różnica ta wynika prawdopodobnie z odmiennych metod diagnozowania, a nie z rzeczywistych różnic w występowaniu zaburzenia. W 2019 roku szacowano, że globalnie ADHD dotyka 84,7 miliona osób.</a:t>
            </a:r>
            <a:endParaRPr lang="en-US" sz="2400" noProof="1">
              <a:cs typeface="Calibri" panose="020F0502020204030204"/>
            </a:endParaRPr>
          </a:p>
        </p:txBody>
      </p:sp>
      <p:pic>
        <p:nvPicPr>
          <p:cNvPr id="4" name="Obraz 3" descr="Na czym polega diagnozowanie ADHD - Poradnik.pkt">
            <a:extLst>
              <a:ext uri="{FF2B5EF4-FFF2-40B4-BE49-F238E27FC236}">
                <a16:creationId xmlns:a16="http://schemas.microsoft.com/office/drawing/2014/main" id="{128389C0-1FBD-AA39-7BA1-FF0EA9822A6E}"/>
              </a:ext>
            </a:extLst>
          </p:cNvPr>
          <p:cNvPicPr>
            <a:picLocks noChangeAspect="1"/>
          </p:cNvPicPr>
          <p:nvPr/>
        </p:nvPicPr>
        <p:blipFill rotWithShape="1">
          <a:blip r:embed="rId3"/>
          <a:srcRect l="23863" r="35577"/>
          <a:stretch/>
        </p:blipFill>
        <p:spPr>
          <a:xfrm>
            <a:off x="20" y="975"/>
            <a:ext cx="4635988" cy="6858000"/>
          </a:xfrm>
          <a:prstGeom prst="rect">
            <a:avLst/>
          </a:prstGeom>
        </p:spPr>
      </p:pic>
    </p:spTree>
    <p:extLst>
      <p:ext uri="{BB962C8B-B14F-4D97-AF65-F5344CB8AC3E}">
        <p14:creationId xmlns:p14="http://schemas.microsoft.com/office/powerpoint/2010/main" val="3944832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8324CDBC-7866-93F0-6DD3-9B14B63A68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51EB81-1357-6348-DA12-0AD7CA7BAFA7}"/>
              </a:ext>
            </a:extLst>
          </p:cNvPr>
          <p:cNvSpPr>
            <a:spLocks noGrp="1"/>
          </p:cNvSpPr>
          <p:nvPr>
            <p:ph type="title"/>
          </p:nvPr>
        </p:nvSpPr>
        <p:spPr>
          <a:xfrm>
            <a:off x="685801" y="609600"/>
            <a:ext cx="10131425" cy="1456267"/>
          </a:xfrm>
        </p:spPr>
        <p:txBody>
          <a:bodyPr>
            <a:normAutofit/>
          </a:bodyPr>
          <a:lstStyle/>
          <a:p>
            <a:r>
              <a:rPr lang="en-US" b="1" noProof="1"/>
              <a:t>Częściej u chłopców niż u dziewczynek?</a:t>
            </a:r>
            <a:br>
              <a:rPr lang="en-US"/>
            </a:br>
            <a:endParaRPr lang="en-US">
              <a:cs typeface="Calibri Light"/>
            </a:endParaRPr>
          </a:p>
        </p:txBody>
      </p:sp>
      <p:graphicFrame>
        <p:nvGraphicFramePr>
          <p:cNvPr id="5" name="Content Placeholder 2">
            <a:extLst>
              <a:ext uri="{FF2B5EF4-FFF2-40B4-BE49-F238E27FC236}">
                <a16:creationId xmlns:a16="http://schemas.microsoft.com/office/drawing/2014/main" id="{DB5E7A94-5FF8-26E1-0435-7BB81796A950}"/>
              </a:ext>
            </a:extLst>
          </p:cNvPr>
          <p:cNvGraphicFramePr>
            <a:graphicFrameLocks noGrp="1"/>
          </p:cNvGraphicFramePr>
          <p:nvPr>
            <p:ph idx="1"/>
            <p:extLst>
              <p:ext uri="{D42A27DB-BD31-4B8C-83A1-F6EECF244321}">
                <p14:modId xmlns:p14="http://schemas.microsoft.com/office/powerpoint/2010/main" val="541228453"/>
              </p:ext>
            </p:extLst>
          </p:nvPr>
        </p:nvGraphicFramePr>
        <p:xfrm>
          <a:off x="685800" y="2406400"/>
          <a:ext cx="10131425" cy="3384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82677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322DD4CF-7FD9-7B82-A3D9-F7930E396E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92C66-3C72-A816-AFC6-FFFD76D20CCD}"/>
              </a:ext>
            </a:extLst>
          </p:cNvPr>
          <p:cNvSpPr>
            <a:spLocks noGrp="1"/>
          </p:cNvSpPr>
          <p:nvPr>
            <p:ph type="title"/>
          </p:nvPr>
        </p:nvSpPr>
        <p:spPr>
          <a:xfrm>
            <a:off x="463549" y="1404076"/>
            <a:ext cx="3881639" cy="4557849"/>
          </a:xfrm>
        </p:spPr>
        <p:txBody>
          <a:bodyPr>
            <a:normAutofit/>
          </a:bodyPr>
          <a:lstStyle/>
          <a:p>
            <a:pPr algn="r"/>
            <a:r>
              <a:rPr lang="en-US" sz="4400" b="1" noProof="1">
                <a:solidFill>
                  <a:schemeClr val="tx1">
                    <a:lumMod val="85000"/>
                  </a:schemeClr>
                </a:solidFill>
              </a:rPr>
              <a:t>problematyka</a:t>
            </a:r>
            <a:br>
              <a:rPr lang="en-US" sz="4400" b="1" noProof="1"/>
            </a:br>
            <a:endParaRPr lang="en-US">
              <a:cs typeface="Calibri Light"/>
            </a:endParaRPr>
          </a:p>
        </p:txBody>
      </p:sp>
      <p:sp>
        <p:nvSpPr>
          <p:cNvPr id="3" name="Content Placeholder 2">
            <a:extLst>
              <a:ext uri="{FF2B5EF4-FFF2-40B4-BE49-F238E27FC236}">
                <a16:creationId xmlns:a16="http://schemas.microsoft.com/office/drawing/2014/main" id="{3971A24D-7E1A-714B-FC21-CCB043B4293C}"/>
              </a:ext>
            </a:extLst>
          </p:cNvPr>
          <p:cNvSpPr>
            <a:spLocks noGrp="1"/>
          </p:cNvSpPr>
          <p:nvPr>
            <p:ph idx="1"/>
          </p:nvPr>
        </p:nvSpPr>
        <p:spPr>
          <a:xfrm>
            <a:off x="5867074" y="1150076"/>
            <a:ext cx="5406294" cy="4557849"/>
          </a:xfrm>
        </p:spPr>
        <p:txBody>
          <a:bodyPr vert="horz" lIns="91440" tIns="45720" rIns="91440" bIns="45720" rtlCol="0">
            <a:normAutofit/>
          </a:bodyPr>
          <a:lstStyle/>
          <a:p>
            <a:pPr marL="0" indent="0" algn="ctr">
              <a:buNone/>
            </a:pPr>
            <a:r>
              <a:rPr lang="en-US" sz="2400" noProof="1">
                <a:solidFill>
                  <a:schemeClr val="tx1">
                    <a:lumMod val="85000"/>
                  </a:schemeClr>
                </a:solidFill>
                <a:ea typeface="+mn-lt"/>
                <a:cs typeface="+mn-lt"/>
              </a:rPr>
              <a:t>Różnice w diagnozowaniu i leczeniu ADHD między różnymi grupami etnicznymi, a także stereotypy i błędne przekonania, mogą prowadzić do niediagnozowania i braku leczenia wśród wielu dzieci.</a:t>
            </a:r>
            <a:endParaRPr lang="en-US" sz="2400" noProof="1">
              <a:solidFill>
                <a:schemeClr val="tx1">
                  <a:lumMod val="85000"/>
                </a:schemeClr>
              </a:solidFill>
              <a:cs typeface="Calibri"/>
            </a:endParaRPr>
          </a:p>
        </p:txBody>
      </p:sp>
    </p:spTree>
    <p:extLst>
      <p:ext uri="{BB962C8B-B14F-4D97-AF65-F5344CB8AC3E}">
        <p14:creationId xmlns:p14="http://schemas.microsoft.com/office/powerpoint/2010/main" val="39449222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4" name="Obraz 3" descr="ADHD – czym jest zespół nadpobudliwości ruchowej i czy występuje tylko u  dzieci? - Psychologia - portal Zdrowie-Życie.pl">
            <a:extLst>
              <a:ext uri="{FF2B5EF4-FFF2-40B4-BE49-F238E27FC236}">
                <a16:creationId xmlns:a16="http://schemas.microsoft.com/office/drawing/2014/main" id="{327C3F5B-016D-09F3-4A50-1155E86819E0}"/>
              </a:ext>
            </a:extLst>
          </p:cNvPr>
          <p:cNvPicPr>
            <a:picLocks noChangeAspect="1"/>
          </p:cNvPicPr>
          <p:nvPr/>
        </p:nvPicPr>
        <p:blipFill rotWithShape="1">
          <a:blip r:embed="rId3"/>
          <a:srcRect t="637" b="15094"/>
          <a:stretch/>
        </p:blipFill>
        <p:spPr>
          <a:xfrm>
            <a:off x="20" y="10"/>
            <a:ext cx="12191980" cy="6857990"/>
          </a:xfrm>
          <a:prstGeom prst="rect">
            <a:avLst/>
          </a:prstGeom>
        </p:spPr>
      </p:pic>
      <p:pic>
        <p:nvPicPr>
          <p:cNvPr id="6" name="Picture 8">
            <a:extLst>
              <a:ext uri="{FF2B5EF4-FFF2-40B4-BE49-F238E27FC236}">
                <a16:creationId xmlns:a16="http://schemas.microsoft.com/office/drawing/2014/main" id="{C63E20F8-074D-4B3B-AE66-7BBD6F1CB7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 name="Rectangle 10">
            <a:extLst>
              <a:ext uri="{FF2B5EF4-FFF2-40B4-BE49-F238E27FC236}">
                <a16:creationId xmlns:a16="http://schemas.microsoft.com/office/drawing/2014/main" id="{168A5C37-E0A9-462D-BC65-C14D9025F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962026" y="607814"/>
            <a:ext cx="10264775" cy="5640586"/>
          </a:xfrm>
          <a:prstGeom prst="rect">
            <a:avLst/>
          </a:prstGeom>
          <a:solidFill>
            <a:schemeClr val="bg1">
              <a:alpha val="7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white"/>
              </a:buClr>
              <a:buSzPct val="100000"/>
              <a:buFont typeface="Arial"/>
              <a:buNone/>
              <a:tabLst/>
              <a:defRPr/>
            </a:pPr>
            <a:endParaRPr kumimoji="0" lang="en-US" sz="1600" b="0" i="0" u="none" strike="noStrike" kern="1200" cap="all"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F6F5A8B-4B84-0B28-4E32-A1D0CDE3EE8B}"/>
              </a:ext>
            </a:extLst>
          </p:cNvPr>
          <p:cNvSpPr>
            <a:spLocks noGrp="1"/>
          </p:cNvSpPr>
          <p:nvPr>
            <p:ph type="title"/>
          </p:nvPr>
        </p:nvSpPr>
        <p:spPr>
          <a:xfrm>
            <a:off x="1380067" y="787400"/>
            <a:ext cx="9437159" cy="1278467"/>
          </a:xfrm>
        </p:spPr>
        <p:txBody>
          <a:bodyPr>
            <a:normAutofit/>
          </a:bodyPr>
          <a:lstStyle/>
          <a:p>
            <a:pPr algn="ctr"/>
            <a:r>
              <a:rPr lang="en-US" b="1"/>
              <a:t>Historia ADHD</a:t>
            </a:r>
            <a:br>
              <a:rPr lang="en-US"/>
            </a:br>
            <a:endParaRPr lang="en-US">
              <a:cs typeface="Calibri Light" panose="020F0302020204030204"/>
            </a:endParaRPr>
          </a:p>
        </p:txBody>
      </p:sp>
      <p:sp>
        <p:nvSpPr>
          <p:cNvPr id="3" name="Content Placeholder 2">
            <a:extLst>
              <a:ext uri="{FF2B5EF4-FFF2-40B4-BE49-F238E27FC236}">
                <a16:creationId xmlns:a16="http://schemas.microsoft.com/office/drawing/2014/main" id="{DACEE4CF-EAE8-C077-864F-66F2581290A1}"/>
              </a:ext>
            </a:extLst>
          </p:cNvPr>
          <p:cNvSpPr>
            <a:spLocks noGrp="1"/>
          </p:cNvSpPr>
          <p:nvPr>
            <p:ph idx="1"/>
          </p:nvPr>
        </p:nvSpPr>
        <p:spPr>
          <a:xfrm>
            <a:off x="1380067" y="1909234"/>
            <a:ext cx="9437159" cy="3725333"/>
          </a:xfrm>
        </p:spPr>
        <p:txBody>
          <a:bodyPr vert="horz" lIns="91440" tIns="45720" rIns="91440" bIns="45720" rtlCol="0">
            <a:normAutofit/>
          </a:bodyPr>
          <a:lstStyle/>
          <a:p>
            <a:pPr>
              <a:buFont typeface="Courier New"/>
              <a:buChar char="o"/>
            </a:pPr>
            <a:r>
              <a:rPr lang="en-US" sz="2000" noProof="1">
                <a:ea typeface="+mn-lt"/>
                <a:cs typeface="+mn-lt"/>
              </a:rPr>
              <a:t>ADHD nie jest nowym zjawiskiem. Jego pierwsze opisy pochodzą już z XVIII wieku. </a:t>
            </a:r>
            <a:endParaRPr lang="en-US" sz="2000" noProof="1">
              <a:cs typeface="Calibri"/>
            </a:endParaRPr>
          </a:p>
          <a:p>
            <a:pPr marL="0" indent="0">
              <a:buClr>
                <a:srgbClr val="FFFFFF"/>
              </a:buClr>
              <a:buNone/>
            </a:pPr>
            <a:endParaRPr lang="en-US" sz="2000" noProof="1">
              <a:ea typeface="+mn-lt"/>
              <a:cs typeface="+mn-lt"/>
            </a:endParaRPr>
          </a:p>
          <a:p>
            <a:pPr marL="269875" indent="-269875">
              <a:buClr>
                <a:srgbClr val="FFFFFF"/>
              </a:buClr>
              <a:buFont typeface="Courier New"/>
              <a:buChar char="o"/>
            </a:pPr>
            <a:r>
              <a:rPr lang="en-US" sz="2000" noProof="1">
                <a:ea typeface="+mn-lt"/>
                <a:cs typeface="+mn-lt"/>
              </a:rPr>
              <a:t>Interesującym aspektem historii ADHD jest to, że już w 1798 roku Sir Alexander Crichton opisywał podobne zachowania. Zauważył on objawy braku uwagi oraz nadmiernej ruchliwości, które określił mianem „fidgets” (niepokoje). </a:t>
            </a:r>
          </a:p>
          <a:p>
            <a:pPr marL="0" indent="0">
              <a:buClr>
                <a:srgbClr val="FFFFFF"/>
              </a:buClr>
              <a:buNone/>
            </a:pPr>
            <a:endParaRPr lang="en-US" sz="2000" noProof="1">
              <a:ea typeface="+mn-lt"/>
              <a:cs typeface="+mn-lt"/>
            </a:endParaRPr>
          </a:p>
          <a:p>
            <a:pPr marL="269875" indent="-269875">
              <a:buClr>
                <a:srgbClr val="FFFFFF"/>
              </a:buClr>
              <a:buFont typeface="Courier New"/>
              <a:buChar char="o"/>
            </a:pPr>
            <a:r>
              <a:rPr lang="en-US" sz="2000" noProof="1">
                <a:ea typeface="+mn-lt"/>
                <a:cs typeface="+mn-lt"/>
              </a:rPr>
              <a:t>Te wczesne obserwacje wskazują, że zachowania przypominające ADHD były zauważane na długo przed sformułowaniem współczesnej diagnozy.</a:t>
            </a:r>
            <a:endParaRPr lang="en-US" sz="2000" noProof="1">
              <a:cs typeface="Calibri"/>
            </a:endParaRPr>
          </a:p>
        </p:txBody>
      </p:sp>
    </p:spTree>
    <p:extLst>
      <p:ext uri="{BB962C8B-B14F-4D97-AF65-F5344CB8AC3E}">
        <p14:creationId xmlns:p14="http://schemas.microsoft.com/office/powerpoint/2010/main" val="12163412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91487-8699-375B-4A3F-B7F28E09B3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87449B-C354-9A08-69A8-99EFCCEC8E06}"/>
              </a:ext>
            </a:extLst>
          </p:cNvPr>
          <p:cNvSpPr>
            <a:spLocks noGrp="1"/>
          </p:cNvSpPr>
          <p:nvPr>
            <p:ph type="title"/>
          </p:nvPr>
        </p:nvSpPr>
        <p:spPr/>
        <p:txBody>
          <a:bodyPr/>
          <a:lstStyle/>
          <a:p>
            <a:pPr algn="ctr"/>
            <a:r>
              <a:rPr lang="en-US" sz="4000" b="1" noProof="1">
                <a:solidFill>
                  <a:schemeClr val="tx1">
                    <a:lumMod val="85000"/>
                  </a:schemeClr>
                </a:solidFill>
              </a:rPr>
              <a:t>Pierwszy jasny opis adhd</a:t>
            </a:r>
            <a:br>
              <a:rPr lang="en-US"/>
            </a:br>
            <a:endParaRPr lang="en-US">
              <a:cs typeface="Calibri Light"/>
            </a:endParaRPr>
          </a:p>
        </p:txBody>
      </p:sp>
      <p:graphicFrame>
        <p:nvGraphicFramePr>
          <p:cNvPr id="6" name="Content Placeholder 2">
            <a:extLst>
              <a:ext uri="{FF2B5EF4-FFF2-40B4-BE49-F238E27FC236}">
                <a16:creationId xmlns:a16="http://schemas.microsoft.com/office/drawing/2014/main" id="{DF1F65BE-A8CE-FBD7-246C-3546ADAF5D0D}"/>
              </a:ext>
            </a:extLst>
          </p:cNvPr>
          <p:cNvGraphicFramePr>
            <a:graphicFrameLocks noGrp="1"/>
          </p:cNvGraphicFramePr>
          <p:nvPr>
            <p:ph idx="1"/>
            <p:extLst>
              <p:ext uri="{D42A27DB-BD31-4B8C-83A1-F6EECF244321}">
                <p14:modId xmlns:p14="http://schemas.microsoft.com/office/powerpoint/2010/main" val="4199076652"/>
              </p:ext>
            </p:extLst>
          </p:nvPr>
        </p:nvGraphicFramePr>
        <p:xfrm>
          <a:off x="-1084004" y="1613584"/>
          <a:ext cx="13781648" cy="5357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01691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C44F4-64F3-6711-29A7-EB1531FCC9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205ECE-B6E7-39FB-6DE1-76F826370E5D}"/>
              </a:ext>
            </a:extLst>
          </p:cNvPr>
          <p:cNvSpPr>
            <a:spLocks noGrp="1"/>
          </p:cNvSpPr>
          <p:nvPr>
            <p:ph type="title"/>
          </p:nvPr>
        </p:nvSpPr>
        <p:spPr/>
        <p:txBody>
          <a:bodyPr>
            <a:normAutofit/>
          </a:bodyPr>
          <a:lstStyle/>
          <a:p>
            <a:pPr algn="ctr"/>
            <a:r>
              <a:rPr lang="en-US" sz="4000" b="1" noProof="1">
                <a:solidFill>
                  <a:schemeClr val="tx1">
                    <a:lumMod val="85000"/>
                  </a:schemeClr>
                </a:solidFill>
              </a:rPr>
              <a:t>terminologia</a:t>
            </a:r>
            <a:endParaRPr lang="pl-PL" sz="4000" noProof="1">
              <a:solidFill>
                <a:schemeClr val="tx1">
                  <a:lumMod val="85000"/>
                </a:schemeClr>
              </a:solidFill>
              <a:ea typeface="Calibri Light" panose="020F0302020204030204"/>
              <a:cs typeface="Calibri Light" panose="020F0302020204030204"/>
            </a:endParaRPr>
          </a:p>
        </p:txBody>
      </p:sp>
      <p:graphicFrame>
        <p:nvGraphicFramePr>
          <p:cNvPr id="6" name="Content Placeholder 2">
            <a:extLst>
              <a:ext uri="{FF2B5EF4-FFF2-40B4-BE49-F238E27FC236}">
                <a16:creationId xmlns:a16="http://schemas.microsoft.com/office/drawing/2014/main" id="{1A8507B0-21A8-7EB9-31A7-CBC72E17B283}"/>
              </a:ext>
            </a:extLst>
          </p:cNvPr>
          <p:cNvGraphicFramePr>
            <a:graphicFrameLocks noGrp="1"/>
          </p:cNvGraphicFramePr>
          <p:nvPr>
            <p:ph idx="1"/>
            <p:extLst>
              <p:ext uri="{D42A27DB-BD31-4B8C-83A1-F6EECF244321}">
                <p14:modId xmlns:p14="http://schemas.microsoft.com/office/powerpoint/2010/main" val="697248568"/>
              </p:ext>
            </p:extLst>
          </p:nvPr>
        </p:nvGraphicFramePr>
        <p:xfrm>
          <a:off x="427705" y="1589003"/>
          <a:ext cx="11335875" cy="4644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56982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91332126-0E98-5D64-F27D-662B379B8A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CF5C0D-E8CD-CA22-B402-8248AE09DD79}"/>
              </a:ext>
            </a:extLst>
          </p:cNvPr>
          <p:cNvSpPr>
            <a:spLocks noGrp="1"/>
          </p:cNvSpPr>
          <p:nvPr>
            <p:ph type="title"/>
          </p:nvPr>
        </p:nvSpPr>
        <p:spPr>
          <a:xfrm>
            <a:off x="6453717" y="133350"/>
            <a:ext cx="5147730" cy="1641987"/>
          </a:xfrm>
        </p:spPr>
        <p:txBody>
          <a:bodyPr>
            <a:normAutofit/>
          </a:bodyPr>
          <a:lstStyle/>
          <a:p>
            <a:pPr algn="ctr"/>
            <a:r>
              <a:rPr lang="en-US" b="1" noProof="1">
                <a:solidFill>
                  <a:schemeClr val="tx1">
                    <a:lumMod val="85000"/>
                  </a:schemeClr>
                </a:solidFill>
              </a:rPr>
              <a:t>Podtypy adhd</a:t>
            </a:r>
            <a:br>
              <a:rPr lang="en-US" b="1">
                <a:solidFill>
                  <a:schemeClr val="tx1">
                    <a:lumMod val="85000"/>
                  </a:schemeClr>
                </a:solidFill>
              </a:rPr>
            </a:br>
            <a:endParaRPr lang="en-US" b="1">
              <a:solidFill>
                <a:schemeClr val="tx1">
                  <a:lumMod val="85000"/>
                </a:schemeClr>
              </a:solidFill>
              <a:ea typeface="Calibri Light"/>
              <a:cs typeface="Calibri Light"/>
            </a:endParaRPr>
          </a:p>
        </p:txBody>
      </p:sp>
      <p:sp>
        <p:nvSpPr>
          <p:cNvPr id="3" name="Content Placeholder 2">
            <a:extLst>
              <a:ext uri="{FF2B5EF4-FFF2-40B4-BE49-F238E27FC236}">
                <a16:creationId xmlns:a16="http://schemas.microsoft.com/office/drawing/2014/main" id="{7C6A6C7D-8BC6-5EF4-4D84-6C93667DAEC7}"/>
              </a:ext>
            </a:extLst>
          </p:cNvPr>
          <p:cNvSpPr>
            <a:spLocks noGrp="1"/>
          </p:cNvSpPr>
          <p:nvPr>
            <p:ph idx="1"/>
          </p:nvPr>
        </p:nvSpPr>
        <p:spPr>
          <a:xfrm>
            <a:off x="6453717" y="2272754"/>
            <a:ext cx="5433480" cy="3637935"/>
          </a:xfrm>
        </p:spPr>
        <p:txBody>
          <a:bodyPr vert="horz" lIns="91440" tIns="45720" rIns="91440" bIns="45720" rtlCol="0" anchor="ctr">
            <a:noAutofit/>
          </a:bodyPr>
          <a:lstStyle/>
          <a:p>
            <a:pPr marL="0" indent="0">
              <a:buNone/>
            </a:pPr>
            <a:r>
              <a:rPr lang="en-US" sz="2400" noProof="1">
                <a:solidFill>
                  <a:schemeClr val="tx1">
                    <a:lumMod val="85000"/>
                  </a:schemeClr>
                </a:solidFill>
                <a:ea typeface="+mn-lt"/>
                <a:cs typeface="+mn-lt"/>
              </a:rPr>
              <a:t>W 1994 roku DSM-IV wprowadziło podział na trzy podtypy ADHD, które zostały utrzymane w DSM-5 w 2013 roku:</a:t>
            </a:r>
          </a:p>
          <a:p>
            <a:pPr marL="0" indent="0">
              <a:buNone/>
            </a:pPr>
            <a:endParaRPr lang="en-US" sz="2400" noProof="1">
              <a:solidFill>
                <a:schemeClr val="tx1">
                  <a:lumMod val="85000"/>
                </a:schemeClr>
              </a:solidFill>
              <a:ea typeface="+mn-lt"/>
              <a:cs typeface="+mn-lt"/>
            </a:endParaRPr>
          </a:p>
          <a:p>
            <a:pPr marL="514350" indent="-514350">
              <a:buAutoNum type="arabicPeriod"/>
            </a:pPr>
            <a:r>
              <a:rPr lang="en-US" sz="2400" noProof="1">
                <a:solidFill>
                  <a:schemeClr val="tx1">
                    <a:lumMod val="85000"/>
                  </a:schemeClr>
                </a:solidFill>
                <a:ea typeface="+mn-lt"/>
                <a:cs typeface="+mn-lt"/>
              </a:rPr>
              <a:t>Typ nieuwagi (problemy z koncentracją)</a:t>
            </a:r>
          </a:p>
          <a:p>
            <a:pPr marL="0" indent="0">
              <a:buClr>
                <a:srgbClr val="FFFFFF"/>
              </a:buClr>
              <a:buNone/>
            </a:pPr>
            <a:endParaRPr lang="en-US" sz="2400" noProof="1">
              <a:solidFill>
                <a:schemeClr val="tx1">
                  <a:lumMod val="85000"/>
                </a:schemeClr>
              </a:solidFill>
              <a:ea typeface="+mn-lt"/>
              <a:cs typeface="+mn-lt"/>
            </a:endParaRPr>
          </a:p>
          <a:p>
            <a:pPr marL="0" indent="0">
              <a:buNone/>
            </a:pPr>
            <a:r>
              <a:rPr lang="en-US" sz="2400" noProof="1">
                <a:solidFill>
                  <a:schemeClr val="tx1">
                    <a:lumMod val="85000"/>
                  </a:schemeClr>
                </a:solidFill>
                <a:ea typeface="+mn-lt"/>
                <a:cs typeface="+mn-lt"/>
              </a:rPr>
              <a:t>2.    Typ nadpobudliwości-impulsywności (bez wyraźnych problemów z koncentracją)</a:t>
            </a:r>
          </a:p>
          <a:p>
            <a:pPr marL="0" indent="0">
              <a:buClr>
                <a:srgbClr val="FFFFFF"/>
              </a:buClr>
              <a:buNone/>
            </a:pPr>
            <a:endParaRPr lang="en-US" sz="2400" noProof="1">
              <a:solidFill>
                <a:schemeClr val="tx1">
                  <a:lumMod val="85000"/>
                </a:schemeClr>
              </a:solidFill>
              <a:ea typeface="+mn-lt"/>
              <a:cs typeface="+mn-lt"/>
            </a:endParaRPr>
          </a:p>
          <a:p>
            <a:pPr marL="0" indent="0">
              <a:buNone/>
            </a:pPr>
            <a:r>
              <a:rPr lang="en-US" sz="2400" noProof="1">
                <a:solidFill>
                  <a:schemeClr val="tx1">
                    <a:lumMod val="85000"/>
                  </a:schemeClr>
                </a:solidFill>
                <a:ea typeface="+mn-lt"/>
                <a:cs typeface="+mn-lt"/>
              </a:rPr>
              <a:t>3.     Typ mieszany</a:t>
            </a:r>
          </a:p>
          <a:p>
            <a:pPr marL="514350" indent="-514350">
              <a:buAutoNum type="arabicPeriod"/>
            </a:pPr>
            <a:endParaRPr lang="en-US" sz="2400">
              <a:solidFill>
                <a:schemeClr val="tx1">
                  <a:lumMod val="85000"/>
                </a:schemeClr>
              </a:solidFill>
              <a:ea typeface="+mn-lt"/>
              <a:cs typeface="+mn-lt"/>
            </a:endParaRPr>
          </a:p>
        </p:txBody>
      </p:sp>
      <p:pic>
        <p:nvPicPr>
          <p:cNvPr id="4" name="Obraz 3" descr="Pina✨ADHD Alien Comic on X: &quot;A very simplified overview over the 3  diagnosable types of ADHD. It's highly likely that you have symptoms from  across the spectrum and not exclusively “hyperactive” or “">
            <a:extLst>
              <a:ext uri="{FF2B5EF4-FFF2-40B4-BE49-F238E27FC236}">
                <a16:creationId xmlns:a16="http://schemas.microsoft.com/office/drawing/2014/main" id="{27DC11BB-5CEF-E0C2-E218-A22C01D5DFE3}"/>
              </a:ext>
            </a:extLst>
          </p:cNvPr>
          <p:cNvPicPr>
            <a:picLocks noChangeAspect="1"/>
          </p:cNvPicPr>
          <p:nvPr/>
        </p:nvPicPr>
        <p:blipFill rotWithShape="1">
          <a:blip r:embed="rId3"/>
          <a:srcRect b="9156"/>
          <a:stretch/>
        </p:blipFill>
        <p:spPr>
          <a:xfrm>
            <a:off x="20" y="975"/>
            <a:ext cx="6095980" cy="6858000"/>
          </a:xfrm>
          <a:prstGeom prst="rect">
            <a:avLst/>
          </a:prstGeom>
        </p:spPr>
      </p:pic>
    </p:spTree>
    <p:extLst>
      <p:ext uri="{BB962C8B-B14F-4D97-AF65-F5344CB8AC3E}">
        <p14:creationId xmlns:p14="http://schemas.microsoft.com/office/powerpoint/2010/main" val="16616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34938E46-20A1-62E1-3573-2C4AB5DD0B30}"/>
            </a:ext>
          </a:extLst>
        </p:cNvPr>
        <p:cNvGrpSpPr/>
        <p:nvPr/>
      </p:nvGrpSpPr>
      <p:grpSpPr>
        <a:xfrm>
          <a:off x="0" y="0"/>
          <a:ext cx="0" cy="0"/>
          <a:chOff x="0" y="0"/>
          <a:chExt cx="0" cy="0"/>
        </a:xfrm>
      </p:grpSpPr>
      <p:pic>
        <p:nvPicPr>
          <p:cNvPr id="5" name="Obraz 4" descr="Zdjęcie">
            <a:extLst>
              <a:ext uri="{FF2B5EF4-FFF2-40B4-BE49-F238E27FC236}">
                <a16:creationId xmlns:a16="http://schemas.microsoft.com/office/drawing/2014/main" id="{782419B6-9797-C7FC-AF6E-0BAB8386932E}"/>
              </a:ext>
            </a:extLst>
          </p:cNvPr>
          <p:cNvPicPr>
            <a:picLocks noChangeAspect="1"/>
          </p:cNvPicPr>
          <p:nvPr/>
        </p:nvPicPr>
        <p:blipFill rotWithShape="1">
          <a:blip r:embed="rId3">
            <a:alphaModFix amt="20000"/>
          </a:blip>
          <a:srcRect t="22664" b="12681"/>
          <a:stretch/>
        </p:blipFill>
        <p:spPr>
          <a:xfrm>
            <a:off x="20" y="10"/>
            <a:ext cx="12191980" cy="6857990"/>
          </a:xfrm>
          <a:prstGeom prst="rect">
            <a:avLst/>
          </a:prstGeom>
        </p:spPr>
      </p:pic>
      <p:sp>
        <p:nvSpPr>
          <p:cNvPr id="2" name="Title 1">
            <a:extLst>
              <a:ext uri="{FF2B5EF4-FFF2-40B4-BE49-F238E27FC236}">
                <a16:creationId xmlns:a16="http://schemas.microsoft.com/office/drawing/2014/main" id="{39A6D044-BCE0-0BE3-840B-2B9479195C44}"/>
              </a:ext>
            </a:extLst>
          </p:cNvPr>
          <p:cNvSpPr>
            <a:spLocks noGrp="1"/>
          </p:cNvSpPr>
          <p:nvPr>
            <p:ph type="title"/>
          </p:nvPr>
        </p:nvSpPr>
        <p:spPr/>
        <p:txBody>
          <a:bodyPr>
            <a:normAutofit/>
          </a:bodyPr>
          <a:lstStyle/>
          <a:p>
            <a:pPr algn="ctr"/>
            <a:r>
              <a:rPr lang="en-US" b="1" noProof="1">
                <a:solidFill>
                  <a:schemeClr val="tx1">
                    <a:lumMod val="85000"/>
                  </a:schemeClr>
                </a:solidFill>
              </a:rPr>
              <a:t>podsumowanie</a:t>
            </a:r>
            <a:endParaRPr lang="pl-PL" b="1" noProof="1">
              <a:solidFill>
                <a:schemeClr val="tx1">
                  <a:lumMod val="85000"/>
                </a:schemeClr>
              </a:solidFill>
              <a:ea typeface="Calibri Light" panose="020F0302020204030204"/>
              <a:cs typeface="Calibri Light" panose="020F0302020204030204"/>
            </a:endParaRPr>
          </a:p>
        </p:txBody>
      </p:sp>
      <p:sp>
        <p:nvSpPr>
          <p:cNvPr id="3" name="Content Placeholder 2">
            <a:extLst>
              <a:ext uri="{FF2B5EF4-FFF2-40B4-BE49-F238E27FC236}">
                <a16:creationId xmlns:a16="http://schemas.microsoft.com/office/drawing/2014/main" id="{0865E347-56C9-D094-E44C-E8755016B4D8}"/>
              </a:ext>
            </a:extLst>
          </p:cNvPr>
          <p:cNvSpPr>
            <a:spLocks noGrp="1"/>
          </p:cNvSpPr>
          <p:nvPr>
            <p:ph idx="1"/>
          </p:nvPr>
        </p:nvSpPr>
        <p:spPr>
          <a:xfrm>
            <a:off x="685801" y="2142067"/>
            <a:ext cx="10819341" cy="3649133"/>
          </a:xfrm>
        </p:spPr>
        <p:txBody>
          <a:bodyPr vert="horz" lIns="91440" tIns="45720" rIns="91440" bIns="45720" rtlCol="0" anchor="ctr">
            <a:noAutofit/>
          </a:bodyPr>
          <a:lstStyle/>
          <a:p>
            <a:pPr>
              <a:buFont typeface="Courier New"/>
              <a:buChar char="o"/>
            </a:pPr>
            <a:r>
              <a:rPr lang="en-US" sz="2400" noProof="1">
                <a:solidFill>
                  <a:schemeClr val="tx1">
                    <a:lumMod val="85000"/>
                  </a:schemeClr>
                </a:solidFill>
                <a:ea typeface="+mn-lt"/>
                <a:cs typeface="+mn-lt"/>
              </a:rPr>
              <a:t>Rozwój metod leczenia i diagnozowania ADHD odzwierciedla lata badań i postępów w dziedzinie medycyny.</a:t>
            </a:r>
            <a:endParaRPr lang="en-US" sz="2400" noProof="1">
              <a:solidFill>
                <a:schemeClr val="tx1">
                  <a:lumMod val="85000"/>
                </a:schemeClr>
              </a:solidFill>
              <a:ea typeface="Calibri" panose="020F0502020204030204"/>
              <a:cs typeface="Calibri"/>
            </a:endParaRPr>
          </a:p>
          <a:p>
            <a:pPr marL="0" indent="0">
              <a:buClr>
                <a:srgbClr val="FFFFFF"/>
              </a:buClr>
              <a:buNone/>
            </a:pPr>
            <a:endParaRPr lang="en-US" sz="2400" noProof="1">
              <a:solidFill>
                <a:schemeClr val="tx1">
                  <a:lumMod val="85000"/>
                </a:schemeClr>
              </a:solidFill>
              <a:ea typeface="+mn-lt"/>
              <a:cs typeface="+mn-lt"/>
            </a:endParaRPr>
          </a:p>
          <a:p>
            <a:pPr>
              <a:buFont typeface="Courier New"/>
              <a:buChar char="o"/>
            </a:pPr>
            <a:r>
              <a:rPr lang="en-US" sz="2400" noProof="1">
                <a:solidFill>
                  <a:schemeClr val="tx1">
                    <a:lumMod val="85000"/>
                  </a:schemeClr>
                </a:solidFill>
                <a:ea typeface="+mn-lt"/>
                <a:cs typeface="+mn-lt"/>
              </a:rPr>
              <a:t>Zrozumienie różnic kulturowych i etnicznych w diagnozowaniu i leczeniu ADHD jest kluczowe dla zapewnienia równego dostępu do opieki i wsparcia. </a:t>
            </a:r>
          </a:p>
          <a:p>
            <a:pPr marL="0" indent="0">
              <a:buClr>
                <a:srgbClr val="FFFFFF"/>
              </a:buClr>
              <a:buNone/>
            </a:pPr>
            <a:endParaRPr lang="en-US" sz="2400" noProof="1">
              <a:solidFill>
                <a:schemeClr val="tx1">
                  <a:lumMod val="85000"/>
                </a:schemeClr>
              </a:solidFill>
              <a:ea typeface="+mn-lt"/>
              <a:cs typeface="+mn-lt"/>
            </a:endParaRPr>
          </a:p>
          <a:p>
            <a:pPr>
              <a:buClr>
                <a:srgbClr val="FFFFFF"/>
              </a:buClr>
              <a:buFont typeface="Courier New"/>
              <a:buChar char="o"/>
            </a:pPr>
            <a:r>
              <a:rPr lang="en-US" sz="2400" noProof="1">
                <a:solidFill>
                  <a:schemeClr val="tx1">
                    <a:lumMod val="85000"/>
                  </a:schemeClr>
                </a:solidFill>
                <a:ea typeface="+mn-lt"/>
                <a:cs typeface="+mn-lt"/>
              </a:rPr>
              <a:t>Wciąż rośnie świadomość tego zaburzenia, co przekłada się na wzrost liczby diagnoz i lepsze rozumienie potrzeb osób z ADHD.</a:t>
            </a:r>
            <a:endParaRPr lang="en-US" noProof="1">
              <a:solidFill>
                <a:schemeClr val="tx1">
                  <a:lumMod val="85000"/>
                </a:schemeClr>
              </a:solidFill>
              <a:ea typeface="Calibri" panose="020F0502020204030204"/>
              <a:cs typeface="Calibri"/>
            </a:endParaRPr>
          </a:p>
          <a:p>
            <a:pPr>
              <a:buFont typeface="Courier New"/>
              <a:buChar char="o"/>
            </a:pPr>
            <a:endParaRPr lang="en-US">
              <a:ea typeface="+mn-lt"/>
              <a:cs typeface="+mn-lt"/>
            </a:endParaRPr>
          </a:p>
          <a:p>
            <a:pPr>
              <a:buFont typeface="Courier New"/>
              <a:buChar char="o"/>
            </a:pPr>
            <a:endParaRPr lang="en-US">
              <a:ea typeface="+mn-lt"/>
              <a:cs typeface="+mn-lt"/>
            </a:endParaRPr>
          </a:p>
        </p:txBody>
      </p:sp>
    </p:spTree>
    <p:extLst>
      <p:ext uri="{BB962C8B-B14F-4D97-AF65-F5344CB8AC3E}">
        <p14:creationId xmlns:p14="http://schemas.microsoft.com/office/powerpoint/2010/main" val="15776726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97D00B8-C49B-C1E6-3800-0B525D86CC10}"/>
              </a:ext>
            </a:extLst>
          </p:cNvPr>
          <p:cNvSpPr>
            <a:spLocks noGrp="1"/>
          </p:cNvSpPr>
          <p:nvPr>
            <p:ph type="title"/>
          </p:nvPr>
        </p:nvSpPr>
        <p:spPr>
          <a:xfrm>
            <a:off x="685801" y="533400"/>
            <a:ext cx="10820400" cy="1177092"/>
          </a:xfrm>
        </p:spPr>
        <p:txBody>
          <a:bodyPr anchor="b">
            <a:normAutofit/>
          </a:bodyPr>
          <a:lstStyle/>
          <a:p>
            <a:pPr algn="ctr"/>
            <a:r>
              <a:rPr lang="pl-PL" sz="4400" b="1">
                <a:solidFill>
                  <a:schemeClr val="tx1">
                    <a:lumMod val="85000"/>
                  </a:schemeClr>
                </a:solidFill>
                <a:cs typeface="Calibri Light"/>
              </a:rPr>
              <a:t>KONTROWERSJE</a:t>
            </a:r>
            <a:endParaRPr lang="pl-PL" sz="4400" b="1">
              <a:solidFill>
                <a:schemeClr val="tx1">
                  <a:lumMod val="85000"/>
                </a:schemeClr>
              </a:solidFill>
            </a:endParaRPr>
          </a:p>
        </p:txBody>
      </p:sp>
      <p:sp>
        <p:nvSpPr>
          <p:cNvPr id="3" name="Symbol zastępczy zawartości 2">
            <a:extLst>
              <a:ext uri="{FF2B5EF4-FFF2-40B4-BE49-F238E27FC236}">
                <a16:creationId xmlns:a16="http://schemas.microsoft.com/office/drawing/2014/main" id="{025CA7A6-4B10-9B1E-1104-AD06DD3C2F75}"/>
              </a:ext>
            </a:extLst>
          </p:cNvPr>
          <p:cNvSpPr>
            <a:spLocks noGrp="1"/>
          </p:cNvSpPr>
          <p:nvPr>
            <p:ph idx="1"/>
          </p:nvPr>
        </p:nvSpPr>
        <p:spPr>
          <a:xfrm>
            <a:off x="685801" y="2243892"/>
            <a:ext cx="10820400" cy="3547308"/>
          </a:xfrm>
        </p:spPr>
        <p:txBody>
          <a:bodyPr vert="horz" lIns="91440" tIns="45720" rIns="91440" bIns="45720" rtlCol="0" anchor="t">
            <a:noAutofit/>
          </a:bodyPr>
          <a:lstStyle/>
          <a:p>
            <a:pPr marL="0" indent="0">
              <a:lnSpc>
                <a:spcPct val="90000"/>
              </a:lnSpc>
              <a:buNone/>
            </a:pPr>
            <a:r>
              <a:rPr lang="pl-PL" sz="2000" b="1">
                <a:solidFill>
                  <a:schemeClr val="tx1">
                    <a:lumMod val="85000"/>
                  </a:schemeClr>
                </a:solidFill>
                <a:ea typeface="+mn-lt"/>
                <a:cs typeface="+mn-lt"/>
              </a:rPr>
              <a:t>Struktury Mózgu w ADHD</a:t>
            </a:r>
            <a:r>
              <a:rPr lang="pl-PL" sz="2000">
                <a:solidFill>
                  <a:schemeClr val="tx1">
                    <a:lumMod val="85000"/>
                  </a:schemeClr>
                </a:solidFill>
                <a:ea typeface="+mn-lt"/>
                <a:cs typeface="+mn-lt"/>
              </a:rPr>
              <a:t>: Niekiedy obserwuje się różnice w wielkości i aktywności obszarów mózgu związanych z uwagą, takich jak</a:t>
            </a:r>
            <a:r>
              <a:rPr lang="pl-PL" sz="2000" b="1">
                <a:solidFill>
                  <a:schemeClr val="tx1">
                    <a:lumMod val="85000"/>
                  </a:schemeClr>
                </a:solidFill>
                <a:ea typeface="+mn-lt"/>
                <a:cs typeface="+mn-lt"/>
              </a:rPr>
              <a:t> korowe obszary przedczołowe, ciało migdałowate i hipokamp. </a:t>
            </a:r>
            <a:endParaRPr lang="pl-PL" sz="2000" b="1">
              <a:solidFill>
                <a:schemeClr val="tx1">
                  <a:lumMod val="85000"/>
                </a:schemeClr>
              </a:solidFill>
              <a:ea typeface="Calibri"/>
              <a:cs typeface="Calibri" panose="020F0502020204030204"/>
            </a:endParaRPr>
          </a:p>
          <a:p>
            <a:pPr marL="0" indent="0">
              <a:lnSpc>
                <a:spcPct val="90000"/>
              </a:lnSpc>
              <a:buClr>
                <a:srgbClr val="FFFFFF"/>
              </a:buClr>
              <a:buNone/>
            </a:pPr>
            <a:r>
              <a:rPr lang="pl-PL" sz="2000">
                <a:solidFill>
                  <a:schemeClr val="tx1">
                    <a:lumMod val="85000"/>
                  </a:schemeClr>
                </a:solidFill>
                <a:ea typeface="+mn-lt"/>
                <a:cs typeface="+mn-lt"/>
              </a:rPr>
              <a:t>Niektóre badania sugerują zmniejszoną grubość </a:t>
            </a:r>
            <a:r>
              <a:rPr lang="pl-PL" sz="2000" b="1">
                <a:solidFill>
                  <a:schemeClr val="tx1">
                    <a:lumMod val="85000"/>
                  </a:schemeClr>
                </a:solidFill>
                <a:ea typeface="+mn-lt"/>
                <a:cs typeface="+mn-lt"/>
              </a:rPr>
              <a:t>kory przedczołowej</a:t>
            </a:r>
            <a:r>
              <a:rPr lang="pl-PL" sz="2000">
                <a:solidFill>
                  <a:schemeClr val="tx1">
                    <a:lumMod val="85000"/>
                  </a:schemeClr>
                </a:solidFill>
                <a:ea typeface="+mn-lt"/>
                <a:cs typeface="+mn-lt"/>
              </a:rPr>
              <a:t>, co może wiązać się z deficytami w kontroli emocji i impulsywności. Jednakże, inne badania nie zawsze potwierdzają te różnice.</a:t>
            </a:r>
          </a:p>
          <a:p>
            <a:pPr marL="0" indent="0">
              <a:lnSpc>
                <a:spcPct val="90000"/>
              </a:lnSpc>
              <a:buNone/>
            </a:pPr>
            <a:r>
              <a:rPr lang="pl-PL" sz="2000">
                <a:solidFill>
                  <a:schemeClr val="tx1">
                    <a:lumMod val="85000"/>
                  </a:schemeClr>
                </a:solidFill>
                <a:ea typeface="+mn-lt"/>
                <a:cs typeface="+mn-lt"/>
              </a:rPr>
              <a:t>Niektóre badania wskazują na zmniejszoną objętość </a:t>
            </a:r>
            <a:r>
              <a:rPr lang="pl-PL" sz="2000" b="1">
                <a:solidFill>
                  <a:schemeClr val="tx1">
                    <a:lumMod val="85000"/>
                  </a:schemeClr>
                </a:solidFill>
                <a:ea typeface="+mn-lt"/>
                <a:cs typeface="+mn-lt"/>
              </a:rPr>
              <a:t>hipokampa</a:t>
            </a:r>
            <a:r>
              <a:rPr lang="pl-PL" sz="2000">
                <a:solidFill>
                  <a:schemeClr val="tx1">
                    <a:lumMod val="85000"/>
                  </a:schemeClr>
                </a:solidFill>
                <a:ea typeface="+mn-lt"/>
                <a:cs typeface="+mn-lt"/>
              </a:rPr>
              <a:t> u osób z ADHD, co mogłoby wiązać się z trudnościami w procesie pamięci. Jednakże, również w tym przypadku, wyniki są niejednoznaczne.</a:t>
            </a:r>
          </a:p>
          <a:p>
            <a:pPr marL="0" indent="0">
              <a:lnSpc>
                <a:spcPct val="90000"/>
              </a:lnSpc>
              <a:buNone/>
            </a:pPr>
            <a:r>
              <a:rPr lang="pl-PL" sz="2000">
                <a:solidFill>
                  <a:schemeClr val="tx1">
                    <a:lumMod val="85000"/>
                  </a:schemeClr>
                </a:solidFill>
                <a:ea typeface="+mn-lt"/>
                <a:cs typeface="+mn-lt"/>
              </a:rPr>
              <a:t>Chociaż badania neurobiologiczne wskazują na pewne potencjalne różnice strukturalne w mózgu osób z ADHD, istnieje wiele zmiennych i zróżnicowania w wynikach. Różnice te mogą wynikać z heterogeniczności samego ADHD, różnic indywidualnych, a także metodologii badawczej. W miarę postępu technologii obrazowania mózgu i dalszych badań, będziemy mogli uzyskać bardziej precyzyjne informacje na temat neurobiologii ADHD.</a:t>
            </a:r>
            <a:endParaRPr lang="pl-PL" sz="2000">
              <a:solidFill>
                <a:schemeClr val="tx1">
                  <a:lumMod val="85000"/>
                </a:schemeClr>
              </a:solidFill>
              <a:ea typeface="Calibri"/>
              <a:cs typeface="Calibri"/>
            </a:endParaRPr>
          </a:p>
          <a:p>
            <a:pPr marL="0" indent="0">
              <a:lnSpc>
                <a:spcPct val="90000"/>
              </a:lnSpc>
              <a:buNone/>
            </a:pPr>
            <a:endParaRPr lang="pl-PL" sz="1900">
              <a:solidFill>
                <a:schemeClr val="tx1">
                  <a:lumMod val="85000"/>
                </a:schemeClr>
              </a:solidFill>
              <a:ea typeface="Calibri"/>
              <a:cs typeface="Calibri"/>
            </a:endParaRPr>
          </a:p>
        </p:txBody>
      </p:sp>
    </p:spTree>
    <p:extLst>
      <p:ext uri="{BB962C8B-B14F-4D97-AF65-F5344CB8AC3E}">
        <p14:creationId xmlns:p14="http://schemas.microsoft.com/office/powerpoint/2010/main" val="27695052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5" name="Freeform: Shape 7">
            <a:extLst>
              <a:ext uri="{FF2B5EF4-FFF2-40B4-BE49-F238E27FC236}">
                <a16:creationId xmlns:a16="http://schemas.microsoft.com/office/drawing/2014/main" id="{54309F57-B331-41A7-9154-15EC2AF45A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845162" cy="6858000"/>
          </a:xfrm>
          <a:custGeom>
            <a:avLst/>
            <a:gdLst>
              <a:gd name="connsiteX0" fmla="*/ 0 w 8845162"/>
              <a:gd name="connsiteY0" fmla="*/ 0 h 6858000"/>
              <a:gd name="connsiteX1" fmla="*/ 6265248 w 8845162"/>
              <a:gd name="connsiteY1" fmla="*/ 0 h 6858000"/>
              <a:gd name="connsiteX2" fmla="*/ 7537703 w 8845162"/>
              <a:gd name="connsiteY2" fmla="*/ 0 h 6858000"/>
              <a:gd name="connsiteX3" fmla="*/ 8845162 w 8845162"/>
              <a:gd name="connsiteY3" fmla="*/ 0 h 6858000"/>
              <a:gd name="connsiteX4" fmla="*/ 8845162 w 8845162"/>
              <a:gd name="connsiteY4" fmla="*/ 6858000 h 6858000"/>
              <a:gd name="connsiteX5" fmla="*/ 7537703 w 8845162"/>
              <a:gd name="connsiteY5" fmla="*/ 6858000 h 6858000"/>
              <a:gd name="connsiteX6" fmla="*/ 6265248 w 8845162"/>
              <a:gd name="connsiteY6" fmla="*/ 6858000 h 6858000"/>
              <a:gd name="connsiteX7" fmla="*/ 20957 w 8845162"/>
              <a:gd name="connsiteY7" fmla="*/ 6858000 h 6858000"/>
              <a:gd name="connsiteX8" fmla="*/ 46002 w 8845162"/>
              <a:gd name="connsiteY8" fmla="*/ 6702325 h 6858000"/>
              <a:gd name="connsiteX9" fmla="*/ 69870 w 8845162"/>
              <a:gd name="connsiteY9" fmla="*/ 6547334 h 6858000"/>
              <a:gd name="connsiteX10" fmla="*/ 93234 w 8845162"/>
              <a:gd name="connsiteY10" fmla="*/ 6391658 h 6858000"/>
              <a:gd name="connsiteX11" fmla="*/ 113237 w 8845162"/>
              <a:gd name="connsiteY11" fmla="*/ 6235295 h 6858000"/>
              <a:gd name="connsiteX12" fmla="*/ 133409 w 8845162"/>
              <a:gd name="connsiteY12" fmla="*/ 6079619 h 6858000"/>
              <a:gd name="connsiteX13" fmla="*/ 152234 w 8845162"/>
              <a:gd name="connsiteY13" fmla="*/ 5923256 h 6858000"/>
              <a:gd name="connsiteX14" fmla="*/ 168370 w 8845162"/>
              <a:gd name="connsiteY14" fmla="*/ 5768951 h 6858000"/>
              <a:gd name="connsiteX15" fmla="*/ 183667 w 8845162"/>
              <a:gd name="connsiteY15" fmla="*/ 5612589 h 6858000"/>
              <a:gd name="connsiteX16" fmla="*/ 197619 w 8845162"/>
              <a:gd name="connsiteY16" fmla="*/ 5456912 h 6858000"/>
              <a:gd name="connsiteX17" fmla="*/ 209720 w 8845162"/>
              <a:gd name="connsiteY17" fmla="*/ 5303979 h 6858000"/>
              <a:gd name="connsiteX18" fmla="*/ 221823 w 8845162"/>
              <a:gd name="connsiteY18" fmla="*/ 5148988 h 6858000"/>
              <a:gd name="connsiteX19" fmla="*/ 231908 w 8845162"/>
              <a:gd name="connsiteY19" fmla="*/ 4996055 h 6858000"/>
              <a:gd name="connsiteX20" fmla="*/ 239808 w 8845162"/>
              <a:gd name="connsiteY20" fmla="*/ 4843121 h 6858000"/>
              <a:gd name="connsiteX21" fmla="*/ 248045 w 8845162"/>
              <a:gd name="connsiteY21" fmla="*/ 4690874 h 6858000"/>
              <a:gd name="connsiteX22" fmla="*/ 254936 w 8845162"/>
              <a:gd name="connsiteY22" fmla="*/ 4539998 h 6858000"/>
              <a:gd name="connsiteX23" fmla="*/ 259811 w 8845162"/>
              <a:gd name="connsiteY23" fmla="*/ 4390493 h 6858000"/>
              <a:gd name="connsiteX24" fmla="*/ 264014 w 8845162"/>
              <a:gd name="connsiteY24" fmla="*/ 4240989 h 6858000"/>
              <a:gd name="connsiteX25" fmla="*/ 268047 w 8845162"/>
              <a:gd name="connsiteY25" fmla="*/ 4092856 h 6858000"/>
              <a:gd name="connsiteX26" fmla="*/ 269897 w 8845162"/>
              <a:gd name="connsiteY26" fmla="*/ 3946781 h 6858000"/>
              <a:gd name="connsiteX27" fmla="*/ 271913 w 8845162"/>
              <a:gd name="connsiteY27" fmla="*/ 3800705 h 6858000"/>
              <a:gd name="connsiteX28" fmla="*/ 272922 w 8845162"/>
              <a:gd name="connsiteY28" fmla="*/ 3656687 h 6858000"/>
              <a:gd name="connsiteX29" fmla="*/ 271913 w 8845162"/>
              <a:gd name="connsiteY29" fmla="*/ 3514041 h 6858000"/>
              <a:gd name="connsiteX30" fmla="*/ 271913 w 8845162"/>
              <a:gd name="connsiteY30" fmla="*/ 3372766 h 6858000"/>
              <a:gd name="connsiteX31" fmla="*/ 269897 w 8845162"/>
              <a:gd name="connsiteY31" fmla="*/ 3232863 h 6858000"/>
              <a:gd name="connsiteX32" fmla="*/ 266871 w 8845162"/>
              <a:gd name="connsiteY32" fmla="*/ 3095703 h 6858000"/>
              <a:gd name="connsiteX33" fmla="*/ 264014 w 8845162"/>
              <a:gd name="connsiteY33" fmla="*/ 2959915 h 6858000"/>
              <a:gd name="connsiteX34" fmla="*/ 260820 w 8845162"/>
              <a:gd name="connsiteY34" fmla="*/ 2826869 h 6858000"/>
              <a:gd name="connsiteX35" fmla="*/ 255946 w 8845162"/>
              <a:gd name="connsiteY35" fmla="*/ 2694510 h 6858000"/>
              <a:gd name="connsiteX36" fmla="*/ 250734 w 8845162"/>
              <a:gd name="connsiteY36" fmla="*/ 2564209 h 6858000"/>
              <a:gd name="connsiteX37" fmla="*/ 246028 w 8845162"/>
              <a:gd name="connsiteY37" fmla="*/ 2436650 h 6858000"/>
              <a:gd name="connsiteX38" fmla="*/ 232749 w 8845162"/>
              <a:gd name="connsiteY38" fmla="*/ 2187704 h 6858000"/>
              <a:gd name="connsiteX39" fmla="*/ 218630 w 8845162"/>
              <a:gd name="connsiteY39" fmla="*/ 1949046 h 6858000"/>
              <a:gd name="connsiteX40" fmla="*/ 203837 w 8845162"/>
              <a:gd name="connsiteY40" fmla="*/ 1719989 h 6858000"/>
              <a:gd name="connsiteX41" fmla="*/ 187532 w 8845162"/>
              <a:gd name="connsiteY41" fmla="*/ 1503276 h 6858000"/>
              <a:gd name="connsiteX42" fmla="*/ 170555 w 8845162"/>
              <a:gd name="connsiteY42" fmla="*/ 1296164 h 6858000"/>
              <a:gd name="connsiteX43" fmla="*/ 152234 w 8845162"/>
              <a:gd name="connsiteY43" fmla="*/ 1104140 h 6858000"/>
              <a:gd name="connsiteX44" fmla="*/ 134248 w 8845162"/>
              <a:gd name="connsiteY44" fmla="*/ 923775 h 6858000"/>
              <a:gd name="connsiteX45" fmla="*/ 116263 w 8845162"/>
              <a:gd name="connsiteY45" fmla="*/ 757811 h 6858000"/>
              <a:gd name="connsiteX46" fmla="*/ 99286 w 8845162"/>
              <a:gd name="connsiteY46" fmla="*/ 605564 h 6858000"/>
              <a:gd name="connsiteX47" fmla="*/ 83149 w 8845162"/>
              <a:gd name="connsiteY47" fmla="*/ 470461 h 6858000"/>
              <a:gd name="connsiteX48" fmla="*/ 67853 w 8845162"/>
              <a:gd name="connsiteY48" fmla="*/ 348389 h 6858000"/>
              <a:gd name="connsiteX49" fmla="*/ 55078 w 8845162"/>
              <a:gd name="connsiteY49" fmla="*/ 245519 h 6858000"/>
              <a:gd name="connsiteX50" fmla="*/ 42976 w 8845162"/>
              <a:gd name="connsiteY50" fmla="*/ 159108 h 6858000"/>
              <a:gd name="connsiteX51" fmla="*/ 25662 w 8845162"/>
              <a:gd name="connsiteY51" fmla="*/ 40464 h 6858000"/>
              <a:gd name="connsiteX52" fmla="*/ 19779 w 8845162"/>
              <a:gd name="connsiteY52" fmla="*/ 2 h 6858000"/>
              <a:gd name="connsiteX53" fmla="*/ 26532 w 8845162"/>
              <a:gd name="connsiteY53" fmla="*/ 2 h 6858000"/>
              <a:gd name="connsiteX54" fmla="*/ 26532 w 8845162"/>
              <a:gd name="connsiteY54" fmla="*/ 1 h 6858000"/>
              <a:gd name="connsiteX55" fmla="*/ 0 w 8845162"/>
              <a:gd name="connsiteY5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8845162" h="6858000">
                <a:moveTo>
                  <a:pt x="0" y="0"/>
                </a:moveTo>
                <a:lnTo>
                  <a:pt x="6265248" y="0"/>
                </a:lnTo>
                <a:lnTo>
                  <a:pt x="7537703" y="0"/>
                </a:lnTo>
                <a:lnTo>
                  <a:pt x="8845162" y="0"/>
                </a:lnTo>
                <a:lnTo>
                  <a:pt x="8845162" y="6858000"/>
                </a:lnTo>
                <a:lnTo>
                  <a:pt x="7537703" y="6858000"/>
                </a:lnTo>
                <a:lnTo>
                  <a:pt x="6265248" y="6858000"/>
                </a:lnTo>
                <a:lnTo>
                  <a:pt x="20957" y="6858000"/>
                </a:lnTo>
                <a:lnTo>
                  <a:pt x="46002" y="6702325"/>
                </a:lnTo>
                <a:lnTo>
                  <a:pt x="69870" y="6547334"/>
                </a:lnTo>
                <a:lnTo>
                  <a:pt x="93234" y="6391658"/>
                </a:lnTo>
                <a:lnTo>
                  <a:pt x="113237" y="6235295"/>
                </a:lnTo>
                <a:lnTo>
                  <a:pt x="133409" y="6079619"/>
                </a:lnTo>
                <a:lnTo>
                  <a:pt x="152234" y="5923256"/>
                </a:lnTo>
                <a:lnTo>
                  <a:pt x="168370" y="5768951"/>
                </a:lnTo>
                <a:lnTo>
                  <a:pt x="183667" y="5612589"/>
                </a:lnTo>
                <a:lnTo>
                  <a:pt x="197619" y="5456912"/>
                </a:lnTo>
                <a:lnTo>
                  <a:pt x="209720" y="5303979"/>
                </a:lnTo>
                <a:lnTo>
                  <a:pt x="221823" y="5148988"/>
                </a:lnTo>
                <a:lnTo>
                  <a:pt x="231908" y="4996055"/>
                </a:lnTo>
                <a:lnTo>
                  <a:pt x="239808" y="4843121"/>
                </a:lnTo>
                <a:lnTo>
                  <a:pt x="248045" y="4690874"/>
                </a:lnTo>
                <a:lnTo>
                  <a:pt x="254936" y="4539998"/>
                </a:lnTo>
                <a:lnTo>
                  <a:pt x="259811" y="4390493"/>
                </a:lnTo>
                <a:lnTo>
                  <a:pt x="264014" y="4240989"/>
                </a:lnTo>
                <a:lnTo>
                  <a:pt x="268047" y="4092856"/>
                </a:lnTo>
                <a:lnTo>
                  <a:pt x="269897" y="3946781"/>
                </a:lnTo>
                <a:lnTo>
                  <a:pt x="271913" y="3800705"/>
                </a:lnTo>
                <a:lnTo>
                  <a:pt x="272922" y="3656687"/>
                </a:lnTo>
                <a:lnTo>
                  <a:pt x="271913" y="3514041"/>
                </a:lnTo>
                <a:lnTo>
                  <a:pt x="271913" y="3372766"/>
                </a:lnTo>
                <a:lnTo>
                  <a:pt x="269897" y="3232863"/>
                </a:lnTo>
                <a:lnTo>
                  <a:pt x="266871" y="3095703"/>
                </a:lnTo>
                <a:lnTo>
                  <a:pt x="264014" y="2959915"/>
                </a:lnTo>
                <a:lnTo>
                  <a:pt x="260820" y="2826869"/>
                </a:lnTo>
                <a:lnTo>
                  <a:pt x="255946" y="2694510"/>
                </a:lnTo>
                <a:lnTo>
                  <a:pt x="250734" y="2564209"/>
                </a:lnTo>
                <a:lnTo>
                  <a:pt x="246028" y="2436650"/>
                </a:lnTo>
                <a:lnTo>
                  <a:pt x="232749" y="2187704"/>
                </a:lnTo>
                <a:lnTo>
                  <a:pt x="218630" y="1949046"/>
                </a:lnTo>
                <a:lnTo>
                  <a:pt x="203837" y="1719989"/>
                </a:lnTo>
                <a:lnTo>
                  <a:pt x="187532" y="1503276"/>
                </a:lnTo>
                <a:lnTo>
                  <a:pt x="170555" y="1296164"/>
                </a:lnTo>
                <a:lnTo>
                  <a:pt x="152234" y="1104140"/>
                </a:lnTo>
                <a:lnTo>
                  <a:pt x="134248" y="923775"/>
                </a:lnTo>
                <a:lnTo>
                  <a:pt x="116263" y="757811"/>
                </a:lnTo>
                <a:lnTo>
                  <a:pt x="99286" y="605564"/>
                </a:lnTo>
                <a:lnTo>
                  <a:pt x="83149" y="470461"/>
                </a:lnTo>
                <a:lnTo>
                  <a:pt x="67853" y="348389"/>
                </a:lnTo>
                <a:lnTo>
                  <a:pt x="55078" y="245519"/>
                </a:lnTo>
                <a:lnTo>
                  <a:pt x="42976" y="159108"/>
                </a:lnTo>
                <a:lnTo>
                  <a:pt x="25662" y="40464"/>
                </a:lnTo>
                <a:lnTo>
                  <a:pt x="19779" y="2"/>
                </a:lnTo>
                <a:lnTo>
                  <a:pt x="26532" y="2"/>
                </a:lnTo>
                <a:lnTo>
                  <a:pt x="26532" y="1"/>
                </a:lnTo>
                <a:lnTo>
                  <a:pt x="0" y="1"/>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ymbol zastępczy zawartości 2">
            <a:extLst>
              <a:ext uri="{FF2B5EF4-FFF2-40B4-BE49-F238E27FC236}">
                <a16:creationId xmlns:a16="http://schemas.microsoft.com/office/drawing/2014/main" id="{63719809-4371-9C3A-CB21-982569078777}"/>
              </a:ext>
            </a:extLst>
          </p:cNvPr>
          <p:cNvSpPr>
            <a:spLocks noGrp="1"/>
          </p:cNvSpPr>
          <p:nvPr>
            <p:ph idx="1"/>
          </p:nvPr>
        </p:nvSpPr>
        <p:spPr>
          <a:xfrm>
            <a:off x="728134" y="2051957"/>
            <a:ext cx="7402285" cy="3392110"/>
          </a:xfrm>
        </p:spPr>
        <p:txBody>
          <a:bodyPr vert="horz" lIns="91440" tIns="45720" rIns="91440" bIns="45720" rtlCol="0" anchor="ctr">
            <a:noAutofit/>
          </a:bodyPr>
          <a:lstStyle/>
          <a:p>
            <a:pPr marL="0" indent="0">
              <a:lnSpc>
                <a:spcPct val="90000"/>
              </a:lnSpc>
              <a:buNone/>
            </a:pPr>
            <a:r>
              <a:rPr lang="pl-PL" sz="2400" b="1">
                <a:ea typeface="+mn-lt"/>
                <a:cs typeface="+mn-lt"/>
              </a:rPr>
              <a:t>Genetyka a Neurobiologia ADHD:</a:t>
            </a:r>
            <a:r>
              <a:rPr lang="pl-PL" sz="2400">
                <a:ea typeface="+mn-lt"/>
                <a:cs typeface="+mn-lt"/>
              </a:rPr>
              <a:t> Badania na bliźniakach i rodzeństwie wskazują na istotny udział genetyki w występowaniu ADHD. Geny związane z regulacją neuroprzekaźników, zwłaszcza </a:t>
            </a:r>
            <a:r>
              <a:rPr lang="pl-PL" sz="2400" b="1">
                <a:ea typeface="+mn-lt"/>
                <a:cs typeface="+mn-lt"/>
              </a:rPr>
              <a:t>dopaminy i noradrenaliny</a:t>
            </a:r>
            <a:r>
              <a:rPr lang="pl-PL" sz="2400">
                <a:ea typeface="+mn-lt"/>
                <a:cs typeface="+mn-lt"/>
              </a:rPr>
              <a:t>, a także geny związane z rozwojem </a:t>
            </a:r>
            <a:r>
              <a:rPr lang="pl-PL" sz="2400" b="1">
                <a:ea typeface="+mn-lt"/>
                <a:cs typeface="+mn-lt"/>
              </a:rPr>
              <a:t>struktur mózgu</a:t>
            </a:r>
            <a:r>
              <a:rPr lang="pl-PL" sz="2400">
                <a:ea typeface="+mn-lt"/>
                <a:cs typeface="+mn-lt"/>
              </a:rPr>
              <a:t> uważane są za istotne. Jednak nie ma konkretnego genu, który wiąże się z ADHD.</a:t>
            </a:r>
            <a:endParaRPr lang="pl-PL" sz="2400">
              <a:cs typeface="Calibri"/>
            </a:endParaRPr>
          </a:p>
          <a:p>
            <a:pPr marL="0" indent="0">
              <a:lnSpc>
                <a:spcPct val="90000"/>
              </a:lnSpc>
              <a:buNone/>
            </a:pPr>
            <a:r>
              <a:rPr lang="pl-PL" sz="2400">
                <a:ea typeface="+mn-lt"/>
                <a:cs typeface="+mn-lt"/>
              </a:rPr>
              <a:t>Czynniki środowiskowe, takie jak niska masa urodzeniowa, palenie tytoniu w czasie ciąży czy ekspozycja na ołów, mogą modulować ekspresję genów związanych z ADHD.</a:t>
            </a:r>
            <a:endParaRPr lang="pl-PL" sz="2400">
              <a:ea typeface="Calibri"/>
              <a:cs typeface="Calibri"/>
            </a:endParaRPr>
          </a:p>
          <a:p>
            <a:pPr marL="0" indent="0">
              <a:lnSpc>
                <a:spcPct val="90000"/>
              </a:lnSpc>
              <a:buNone/>
            </a:pPr>
            <a:r>
              <a:rPr lang="pl-PL" sz="2400">
                <a:cs typeface="Calibri"/>
              </a:rPr>
              <a:t>Większe prawdopodobieństwo i predyspozycje do wystąpienia zmian ekspresji genów. </a:t>
            </a:r>
            <a:r>
              <a:rPr lang="pl-PL" sz="2400">
                <a:ea typeface="+mn-lt"/>
                <a:cs typeface="+mn-lt"/>
              </a:rPr>
              <a:t>W przypadku ADHD, pewne polimorfizmy genów mogą predysponować do nieprawidłowej regulacji neuroprzekaźników.</a:t>
            </a:r>
          </a:p>
          <a:p>
            <a:pPr marL="0" indent="0">
              <a:lnSpc>
                <a:spcPct val="90000"/>
              </a:lnSpc>
              <a:buNone/>
            </a:pPr>
            <a:endParaRPr lang="pl-PL">
              <a:ea typeface="+mn-lt"/>
              <a:cs typeface="+mn-lt"/>
            </a:endParaRPr>
          </a:p>
        </p:txBody>
      </p:sp>
    </p:spTree>
    <p:extLst>
      <p:ext uri="{BB962C8B-B14F-4D97-AF65-F5344CB8AC3E}">
        <p14:creationId xmlns:p14="http://schemas.microsoft.com/office/powerpoint/2010/main" val="1424581178"/>
      </p:ext>
    </p:extLst>
  </p:cSld>
  <p:clrMapOvr>
    <a:overrideClrMapping bg1="lt1" tx1="dk1" bg2="lt2" tx2="dk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Obraz 1" descr="Diagnoza ADHD online, psychoterapia online">
            <a:extLst>
              <a:ext uri="{FF2B5EF4-FFF2-40B4-BE49-F238E27FC236}">
                <a16:creationId xmlns:a16="http://schemas.microsoft.com/office/drawing/2014/main" id="{2688650D-BFC8-9A82-5AFD-A2FE5ABF493C}"/>
              </a:ext>
            </a:extLst>
          </p:cNvPr>
          <p:cNvPicPr>
            <a:picLocks noChangeAspect="1"/>
          </p:cNvPicPr>
          <p:nvPr/>
        </p:nvPicPr>
        <p:blipFill rotWithShape="1">
          <a:blip r:embed="rId3"/>
          <a:srcRect l="17675" r="14725"/>
          <a:stretch/>
        </p:blipFill>
        <p:spPr>
          <a:xfrm>
            <a:off x="20" y="975"/>
            <a:ext cx="4635988" cy="6858000"/>
          </a:xfrm>
          <a:prstGeom prst="rect">
            <a:avLst/>
          </a:prstGeom>
        </p:spPr>
      </p:pic>
      <p:sp>
        <p:nvSpPr>
          <p:cNvPr id="3" name="Symbol zastępczy zawartości 2">
            <a:extLst>
              <a:ext uri="{FF2B5EF4-FFF2-40B4-BE49-F238E27FC236}">
                <a16:creationId xmlns:a16="http://schemas.microsoft.com/office/drawing/2014/main" id="{BA1821C2-A5D8-37FE-8BAB-1D4E52D0F0CB}"/>
              </a:ext>
            </a:extLst>
          </p:cNvPr>
          <p:cNvSpPr>
            <a:spLocks noGrp="1"/>
          </p:cNvSpPr>
          <p:nvPr>
            <p:ph idx="1"/>
          </p:nvPr>
        </p:nvSpPr>
        <p:spPr>
          <a:xfrm>
            <a:off x="5071875" y="1711837"/>
            <a:ext cx="6593075" cy="3972232"/>
          </a:xfrm>
        </p:spPr>
        <p:txBody>
          <a:bodyPr vert="horz" lIns="91440" tIns="45720" rIns="91440" bIns="45720" rtlCol="0" anchor="ctr">
            <a:noAutofit/>
          </a:bodyPr>
          <a:lstStyle/>
          <a:p>
            <a:pPr marL="0" indent="0">
              <a:lnSpc>
                <a:spcPct val="90000"/>
              </a:lnSpc>
              <a:buNone/>
            </a:pPr>
            <a:r>
              <a:rPr lang="pl-PL" sz="2000" b="1" noProof="1">
                <a:solidFill>
                  <a:schemeClr val="tx1">
                    <a:lumMod val="85000"/>
                  </a:schemeClr>
                </a:solidFill>
                <a:ea typeface="+mn-lt"/>
                <a:cs typeface="+mn-lt"/>
              </a:rPr>
              <a:t>Leczenie i diagnoza ADHD: </a:t>
            </a:r>
            <a:r>
              <a:rPr lang="pl-PL" sz="2000" noProof="1">
                <a:solidFill>
                  <a:schemeClr val="tx1">
                    <a:lumMod val="85000"/>
                  </a:schemeClr>
                </a:solidFill>
                <a:ea typeface="+mn-lt"/>
                <a:cs typeface="+mn-lt"/>
              </a:rPr>
              <a:t>Farmakoterapia - Stymulanty i niestymulanty, takie jak </a:t>
            </a:r>
            <a:r>
              <a:rPr lang="pl-PL" sz="2000" b="1" noProof="1">
                <a:solidFill>
                  <a:schemeClr val="tx1">
                    <a:lumMod val="85000"/>
                  </a:schemeClr>
                </a:solidFill>
                <a:ea typeface="+mn-lt"/>
                <a:cs typeface="+mn-lt"/>
              </a:rPr>
              <a:t>amfetamina</a:t>
            </a:r>
            <a:r>
              <a:rPr lang="pl-PL" sz="2000" noProof="1">
                <a:solidFill>
                  <a:schemeClr val="tx1">
                    <a:lumMod val="85000"/>
                  </a:schemeClr>
                </a:solidFill>
                <a:ea typeface="+mn-lt"/>
                <a:cs typeface="+mn-lt"/>
              </a:rPr>
              <a:t>, która na osoby chora działa inaczej niż na zdrowe. Kontrowersje budzi jednak długotrwałe stosowanie psychostymulantów, ze względu na potencjalne skutki uboczne, ryzyko nadużywania, oraz kwestie tolerancji, tym bardziej u dzieci. </a:t>
            </a:r>
            <a:r>
              <a:rPr lang="pl-PL" sz="2000" b="1" noProof="1">
                <a:solidFill>
                  <a:schemeClr val="tx1">
                    <a:lumMod val="85000"/>
                  </a:schemeClr>
                </a:solidFill>
                <a:ea typeface="+mn-lt"/>
                <a:cs typeface="+mn-lt"/>
              </a:rPr>
              <a:t>Niestymulanty</a:t>
            </a:r>
            <a:r>
              <a:rPr lang="pl-PL" sz="2000" noProof="1">
                <a:solidFill>
                  <a:schemeClr val="tx1">
                    <a:lumMod val="85000"/>
                  </a:schemeClr>
                </a:solidFill>
                <a:ea typeface="+mn-lt"/>
                <a:cs typeface="+mn-lt"/>
              </a:rPr>
              <a:t>: Niektórzy eksperci zwracają uwagę na alternatywne leki niestymulujące, takie jak atomoksetyna czy guanfacyna, uważając, że mogą być bardziej odpowiednie dla niektórych pacjentów. Niemniej jednak, ich skuteczność jest przedmiotem debaty.</a:t>
            </a:r>
          </a:p>
          <a:p>
            <a:pPr marL="0" indent="0">
              <a:lnSpc>
                <a:spcPct val="90000"/>
              </a:lnSpc>
              <a:buNone/>
            </a:pPr>
            <a:r>
              <a:rPr lang="pl-PL" sz="2000" b="1" noProof="1">
                <a:solidFill>
                  <a:schemeClr val="tx1">
                    <a:lumMod val="85000"/>
                  </a:schemeClr>
                </a:solidFill>
                <a:ea typeface="+mn-lt"/>
                <a:cs typeface="+mn-lt"/>
              </a:rPr>
              <a:t>Zbyt łatwa diagnoza</a:t>
            </a:r>
            <a:r>
              <a:rPr lang="pl-PL" sz="2000" i="1" noProof="1">
                <a:solidFill>
                  <a:schemeClr val="tx1">
                    <a:lumMod val="85000"/>
                  </a:schemeClr>
                </a:solidFill>
                <a:ea typeface="+mn-lt"/>
                <a:cs typeface="+mn-lt"/>
              </a:rPr>
              <a:t>:</a:t>
            </a:r>
            <a:r>
              <a:rPr lang="pl-PL" sz="2000" noProof="1">
                <a:solidFill>
                  <a:schemeClr val="tx1">
                    <a:lumMod val="85000"/>
                  </a:schemeClr>
                </a:solidFill>
                <a:ea typeface="+mn-lt"/>
                <a:cs typeface="+mn-lt"/>
              </a:rPr>
              <a:t> Jedną z kontrowersji jest obawa, że ADHD jest zbyt często diagnozowane, a niektóre przypadki mogą wynikać z różnych czynników, takich jak stres szkolny czy życiowy, a nie tylko z biologicznego podłoża. Często ADHD mylone jest ze spektrum, np. Z zespołem Aspergera. </a:t>
            </a:r>
          </a:p>
          <a:p>
            <a:pPr marL="0" indent="0">
              <a:lnSpc>
                <a:spcPct val="90000"/>
              </a:lnSpc>
              <a:buNone/>
            </a:pPr>
            <a:endParaRPr lang="pl-PL" sz="1700">
              <a:cs typeface="Calibri"/>
            </a:endParaRPr>
          </a:p>
        </p:txBody>
      </p:sp>
    </p:spTree>
    <p:extLst>
      <p:ext uri="{BB962C8B-B14F-4D97-AF65-F5344CB8AC3E}">
        <p14:creationId xmlns:p14="http://schemas.microsoft.com/office/powerpoint/2010/main" val="17432417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CBD94887-6A10-4F62-8EE1-B2BCFA1F3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1786"/>
            <a:ext cx="12188825"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descr="Zespół hiperkinetyczny (ADHD) i osobowość typu borderline (BPD) –  podobieństwa i różnice.">
            <a:extLst>
              <a:ext uri="{FF2B5EF4-FFF2-40B4-BE49-F238E27FC236}">
                <a16:creationId xmlns:a16="http://schemas.microsoft.com/office/drawing/2014/main" id="{0532C021-85A3-36A4-4E76-268BD893941A}"/>
              </a:ext>
            </a:extLst>
          </p:cNvPr>
          <p:cNvPicPr>
            <a:picLocks noChangeAspect="1"/>
          </p:cNvPicPr>
          <p:nvPr/>
        </p:nvPicPr>
        <p:blipFill rotWithShape="1">
          <a:blip r:embed="rId2">
            <a:alphaModFix amt="25000"/>
          </a:blip>
          <a:srcRect l="11914" r="13864"/>
          <a:stretch/>
        </p:blipFill>
        <p:spPr>
          <a:xfrm>
            <a:off x="20" y="10"/>
            <a:ext cx="12191980" cy="6857990"/>
          </a:xfrm>
          <a:prstGeom prst="rect">
            <a:avLst/>
          </a:prstGeom>
        </p:spPr>
      </p:pic>
      <p:pic>
        <p:nvPicPr>
          <p:cNvPr id="6" name="Picture 5">
            <a:extLst>
              <a:ext uri="{FF2B5EF4-FFF2-40B4-BE49-F238E27FC236}">
                <a16:creationId xmlns:a16="http://schemas.microsoft.com/office/drawing/2014/main" id="{A3D512BA-228A-4979-9312-ACD246E1099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9000"/>
            <a:extLst>
              <a:ext uri="{28A0092B-C50C-407E-A947-70E740481C1C}">
                <a14:useLocalDpi xmlns:a14="http://schemas.microsoft.com/office/drawing/2010/main" val="0"/>
              </a:ext>
            </a:extLst>
          </a:blip>
          <a:stretch>
            <a:fillRect/>
          </a:stretch>
        </p:blipFill>
        <p:spPr>
          <a:xfrm>
            <a:off x="1588" y="893"/>
            <a:ext cx="12188825" cy="6856214"/>
          </a:xfrm>
          <a:prstGeom prst="rect">
            <a:avLst/>
          </a:prstGeom>
        </p:spPr>
      </p:pic>
      <p:sp>
        <p:nvSpPr>
          <p:cNvPr id="3" name="Symbol zastępczy zawartości 2">
            <a:extLst>
              <a:ext uri="{FF2B5EF4-FFF2-40B4-BE49-F238E27FC236}">
                <a16:creationId xmlns:a16="http://schemas.microsoft.com/office/drawing/2014/main" id="{E3A23DAA-828B-FFC5-F606-E2C668E92D8D}"/>
              </a:ext>
            </a:extLst>
          </p:cNvPr>
          <p:cNvSpPr>
            <a:spLocks noGrp="1"/>
          </p:cNvSpPr>
          <p:nvPr>
            <p:ph idx="1"/>
          </p:nvPr>
        </p:nvSpPr>
        <p:spPr>
          <a:xfrm>
            <a:off x="8468" y="4234"/>
            <a:ext cx="12184591" cy="6898216"/>
          </a:xfrm>
        </p:spPr>
        <p:txBody>
          <a:bodyPr vert="horz" lIns="91440" tIns="45720" rIns="91440" bIns="45720" rtlCol="0">
            <a:normAutofit/>
          </a:bodyPr>
          <a:lstStyle/>
          <a:p>
            <a:pPr marL="0" indent="0" algn="ctr">
              <a:buNone/>
            </a:pPr>
            <a:r>
              <a:rPr lang="pl-PL" sz="2400" b="1" noProof="1">
                <a:cs typeface="Calibri" panose="020F0502020204030204"/>
              </a:rPr>
              <a:t>ADHD JAKO UPOŚLEDZENIE: </a:t>
            </a:r>
            <a:r>
              <a:rPr lang="pl-PL" sz="2400" noProof="1">
                <a:ea typeface="+mn-lt"/>
                <a:cs typeface="+mn-lt"/>
              </a:rPr>
              <a:t>Niektórzy mogą uznać ADHD za upośledzenie, ponieważ to zaburzenie charakteryzuje się deficytami w funkcjach wykonawczych, kontroli impulsów, uwagi i organizacji. Inni mogą podkreślać, że ADHD niekoniecznie musi być uważane za upośledzenie, ponieważ osoby z ADHD często wykazują unikalne talenty i zdolności. Dodatkowo, pewne cechy związane z ADHD mogą być korzystne w niektórych kontekstach, np. w kreatywności czy elastyczności myślowej. </a:t>
            </a:r>
            <a:endParaRPr lang="pl-PL" sz="2400">
              <a:cs typeface="Calibri"/>
            </a:endParaRPr>
          </a:p>
          <a:p>
            <a:pPr marL="0" indent="0" algn="ctr">
              <a:buNone/>
            </a:pPr>
            <a:r>
              <a:rPr lang="pl-PL" sz="2400" noProof="1">
                <a:ea typeface="+mn-lt"/>
                <a:cs typeface="+mn-lt"/>
              </a:rPr>
              <a:t>Model medyczny: Zgodnie z tym modelem, ADHD jest traktowane jako zaburzenie neurobiologiczne, które prowadzi do deficytów w funkcjach mózgu. W takim przypadku, niektórzy mogą skłaniać się ku określeniu ADHD jako formy upośledzenia funkcji psychicznych.</a:t>
            </a:r>
          </a:p>
          <a:p>
            <a:pPr marL="0" indent="0" algn="ctr">
              <a:buNone/>
            </a:pPr>
            <a:r>
              <a:rPr lang="pl-PL" sz="2400" noProof="1">
                <a:ea typeface="+mn-lt"/>
                <a:cs typeface="+mn-lt"/>
              </a:rPr>
              <a:t>Model neurorozwojowy: Inna perspektywa zakłada, że ADHD wynika z różnic w rozwoju mózgu i funkcji psychicznych. Osoby z ADHD niekoniecznie są upośledzone, ale ich mózgi funkcjonują inaczej.</a:t>
            </a:r>
          </a:p>
          <a:p>
            <a:pPr marL="0" indent="0">
              <a:buNone/>
            </a:pPr>
            <a:endParaRPr lang="pl-PL">
              <a:ea typeface="+mn-lt"/>
              <a:cs typeface="+mn-lt"/>
            </a:endParaRPr>
          </a:p>
        </p:txBody>
      </p:sp>
    </p:spTree>
    <p:extLst>
      <p:ext uri="{BB962C8B-B14F-4D97-AF65-F5344CB8AC3E}">
        <p14:creationId xmlns:p14="http://schemas.microsoft.com/office/powerpoint/2010/main" val="26650863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8BD78ED-75E1-4879-B369-BC61F7C45E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5" name="Rectangle 8">
            <a:extLst>
              <a:ext uri="{FF2B5EF4-FFF2-40B4-BE49-F238E27FC236}">
                <a16:creationId xmlns:a16="http://schemas.microsoft.com/office/drawing/2014/main" id="{C04F8797-ED77-4C70-AAEA-0DE48267C2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Freeform: Shape 10">
            <a:extLst>
              <a:ext uri="{FF2B5EF4-FFF2-40B4-BE49-F238E27FC236}">
                <a16:creationId xmlns:a16="http://schemas.microsoft.com/office/drawing/2014/main" id="{CAD06229-FEB7-4CC9-8BE7-1A9457B9C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322895"/>
          </a:xfrm>
          <a:custGeom>
            <a:avLst/>
            <a:gdLst>
              <a:gd name="connsiteX0" fmla="*/ 0 w 12192000"/>
              <a:gd name="connsiteY0" fmla="*/ 0 h 5322895"/>
              <a:gd name="connsiteX1" fmla="*/ 12192000 w 12192000"/>
              <a:gd name="connsiteY1" fmla="*/ 0 h 5322895"/>
              <a:gd name="connsiteX2" fmla="*/ 12192000 w 12192000"/>
              <a:gd name="connsiteY2" fmla="*/ 213719 h 5322895"/>
              <a:gd name="connsiteX3" fmla="*/ 12192000 w 12192000"/>
              <a:gd name="connsiteY3" fmla="*/ 471948 h 5322895"/>
              <a:gd name="connsiteX4" fmla="*/ 12192000 w 12192000"/>
              <a:gd name="connsiteY4" fmla="*/ 3571886 h 5322895"/>
              <a:gd name="connsiteX5" fmla="*/ 12192000 w 12192000"/>
              <a:gd name="connsiteY5" fmla="*/ 3753332 h 5322895"/>
              <a:gd name="connsiteX6" fmla="*/ 12192000 w 12192000"/>
              <a:gd name="connsiteY6" fmla="*/ 4806077 h 5322895"/>
              <a:gd name="connsiteX7" fmla="*/ 11957522 w 12192000"/>
              <a:gd name="connsiteY7" fmla="*/ 4849979 h 5322895"/>
              <a:gd name="connsiteX8" fmla="*/ 11679973 w 12192000"/>
              <a:gd name="connsiteY8" fmla="*/ 4899723 h 5322895"/>
              <a:gd name="connsiteX9" fmla="*/ 11401197 w 12192000"/>
              <a:gd name="connsiteY9" fmla="*/ 4948416 h 5322895"/>
              <a:gd name="connsiteX10" fmla="*/ 11121192 w 12192000"/>
              <a:gd name="connsiteY10" fmla="*/ 4990102 h 5322895"/>
              <a:gd name="connsiteX11" fmla="*/ 10842416 w 12192000"/>
              <a:gd name="connsiteY11" fmla="*/ 5032139 h 5322895"/>
              <a:gd name="connsiteX12" fmla="*/ 10562411 w 12192000"/>
              <a:gd name="connsiteY12" fmla="*/ 5071374 h 5322895"/>
              <a:gd name="connsiteX13" fmla="*/ 10286091 w 12192000"/>
              <a:gd name="connsiteY13" fmla="*/ 5105003 h 5322895"/>
              <a:gd name="connsiteX14" fmla="*/ 10006086 w 12192000"/>
              <a:gd name="connsiteY14" fmla="*/ 5136881 h 5322895"/>
              <a:gd name="connsiteX15" fmla="*/ 9727310 w 12192000"/>
              <a:gd name="connsiteY15" fmla="*/ 5165957 h 5322895"/>
              <a:gd name="connsiteX16" fmla="*/ 9453445 w 12192000"/>
              <a:gd name="connsiteY16" fmla="*/ 5191179 h 5322895"/>
              <a:gd name="connsiteX17" fmla="*/ 9175897 w 12192000"/>
              <a:gd name="connsiteY17" fmla="*/ 5216401 h 5322895"/>
              <a:gd name="connsiteX18" fmla="*/ 8902033 w 12192000"/>
              <a:gd name="connsiteY18" fmla="*/ 5237420 h 5322895"/>
              <a:gd name="connsiteX19" fmla="*/ 8628169 w 12192000"/>
              <a:gd name="connsiteY19" fmla="*/ 5253884 h 5322895"/>
              <a:gd name="connsiteX20" fmla="*/ 8355533 w 12192000"/>
              <a:gd name="connsiteY20" fmla="*/ 5271050 h 5322895"/>
              <a:gd name="connsiteX21" fmla="*/ 8085353 w 12192000"/>
              <a:gd name="connsiteY21" fmla="*/ 5285412 h 5322895"/>
              <a:gd name="connsiteX22" fmla="*/ 7817629 w 12192000"/>
              <a:gd name="connsiteY22" fmla="*/ 5295571 h 5322895"/>
              <a:gd name="connsiteX23" fmla="*/ 7549905 w 12192000"/>
              <a:gd name="connsiteY23" fmla="*/ 5304329 h 5322895"/>
              <a:gd name="connsiteX24" fmla="*/ 7284638 w 12192000"/>
              <a:gd name="connsiteY24" fmla="*/ 5312736 h 5322895"/>
              <a:gd name="connsiteX25" fmla="*/ 7023055 w 12192000"/>
              <a:gd name="connsiteY25" fmla="*/ 5316590 h 5322895"/>
              <a:gd name="connsiteX26" fmla="*/ 6761472 w 12192000"/>
              <a:gd name="connsiteY26" fmla="*/ 5320793 h 5322895"/>
              <a:gd name="connsiteX27" fmla="*/ 6503573 w 12192000"/>
              <a:gd name="connsiteY27" fmla="*/ 5322895 h 5322895"/>
              <a:gd name="connsiteX28" fmla="*/ 6248130 w 12192000"/>
              <a:gd name="connsiteY28" fmla="*/ 5320793 h 5322895"/>
              <a:gd name="connsiteX29" fmla="*/ 5995144 w 12192000"/>
              <a:gd name="connsiteY29" fmla="*/ 5320793 h 5322895"/>
              <a:gd name="connsiteX30" fmla="*/ 5744613 w 12192000"/>
              <a:gd name="connsiteY30" fmla="*/ 5316590 h 5322895"/>
              <a:gd name="connsiteX31" fmla="*/ 5498995 w 12192000"/>
              <a:gd name="connsiteY31" fmla="*/ 5310284 h 5322895"/>
              <a:gd name="connsiteX32" fmla="*/ 5255834 w 12192000"/>
              <a:gd name="connsiteY32" fmla="*/ 5304329 h 5322895"/>
              <a:gd name="connsiteX33" fmla="*/ 5017584 w 12192000"/>
              <a:gd name="connsiteY33" fmla="*/ 5297673 h 5322895"/>
              <a:gd name="connsiteX34" fmla="*/ 4780562 w 12192000"/>
              <a:gd name="connsiteY34" fmla="*/ 5287514 h 5322895"/>
              <a:gd name="connsiteX35" fmla="*/ 4547227 w 12192000"/>
              <a:gd name="connsiteY35" fmla="*/ 5276654 h 5322895"/>
              <a:gd name="connsiteX36" fmla="*/ 4318800 w 12192000"/>
              <a:gd name="connsiteY36" fmla="*/ 5266846 h 5322895"/>
              <a:gd name="connsiteX37" fmla="*/ 3873004 w 12192000"/>
              <a:gd name="connsiteY37" fmla="*/ 5239171 h 5322895"/>
              <a:gd name="connsiteX38" fmla="*/ 3445628 w 12192000"/>
              <a:gd name="connsiteY38" fmla="*/ 5209746 h 5322895"/>
              <a:gd name="connsiteX39" fmla="*/ 3035446 w 12192000"/>
              <a:gd name="connsiteY39" fmla="*/ 5178918 h 5322895"/>
              <a:gd name="connsiteX40" fmla="*/ 2647370 w 12192000"/>
              <a:gd name="connsiteY40" fmla="*/ 5144939 h 5322895"/>
              <a:gd name="connsiteX41" fmla="*/ 2276487 w 12192000"/>
              <a:gd name="connsiteY41" fmla="*/ 5109557 h 5322895"/>
              <a:gd name="connsiteX42" fmla="*/ 1932621 w 12192000"/>
              <a:gd name="connsiteY42" fmla="*/ 5071374 h 5322895"/>
              <a:gd name="connsiteX43" fmla="*/ 1609634 w 12192000"/>
              <a:gd name="connsiteY43" fmla="*/ 5033891 h 5322895"/>
              <a:gd name="connsiteX44" fmla="*/ 1312435 w 12192000"/>
              <a:gd name="connsiteY44" fmla="*/ 4996408 h 5322895"/>
              <a:gd name="connsiteX45" fmla="*/ 1039799 w 12192000"/>
              <a:gd name="connsiteY45" fmla="*/ 4961027 h 5322895"/>
              <a:gd name="connsiteX46" fmla="*/ 797865 w 12192000"/>
              <a:gd name="connsiteY46" fmla="*/ 4927397 h 5322895"/>
              <a:gd name="connsiteX47" fmla="*/ 579265 w 12192000"/>
              <a:gd name="connsiteY47" fmla="*/ 4895519 h 5322895"/>
              <a:gd name="connsiteX48" fmla="*/ 395052 w 12192000"/>
              <a:gd name="connsiteY48" fmla="*/ 4868896 h 5322895"/>
              <a:gd name="connsiteX49" fmla="*/ 240312 w 12192000"/>
              <a:gd name="connsiteY49" fmla="*/ 4843673 h 5322895"/>
              <a:gd name="connsiteX50" fmla="*/ 27853 w 12192000"/>
              <a:gd name="connsiteY50" fmla="*/ 4807592 h 5322895"/>
              <a:gd name="connsiteX51" fmla="*/ 0 w 12192000"/>
              <a:gd name="connsiteY51" fmla="*/ 4802879 h 5322895"/>
              <a:gd name="connsiteX52" fmla="*/ 0 w 12192000"/>
              <a:gd name="connsiteY52" fmla="*/ 3753332 h 5322895"/>
              <a:gd name="connsiteX53" fmla="*/ 0 w 12192000"/>
              <a:gd name="connsiteY53" fmla="*/ 3571886 h 5322895"/>
              <a:gd name="connsiteX54" fmla="*/ 0 w 12192000"/>
              <a:gd name="connsiteY54" fmla="*/ 471948 h 5322895"/>
              <a:gd name="connsiteX55" fmla="*/ 0 w 12192000"/>
              <a:gd name="connsiteY55" fmla="*/ 213719 h 5322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000" h="5322895">
                <a:moveTo>
                  <a:pt x="0" y="0"/>
                </a:moveTo>
                <a:lnTo>
                  <a:pt x="12192000" y="0"/>
                </a:lnTo>
                <a:lnTo>
                  <a:pt x="12192000" y="213719"/>
                </a:lnTo>
                <a:lnTo>
                  <a:pt x="12192000" y="471948"/>
                </a:lnTo>
                <a:lnTo>
                  <a:pt x="12192000" y="3571886"/>
                </a:lnTo>
                <a:lnTo>
                  <a:pt x="12192000" y="3753332"/>
                </a:lnTo>
                <a:lnTo>
                  <a:pt x="12192000" y="4806077"/>
                </a:lnTo>
                <a:lnTo>
                  <a:pt x="11957522" y="4849979"/>
                </a:lnTo>
                <a:lnTo>
                  <a:pt x="11679973" y="4899723"/>
                </a:lnTo>
                <a:lnTo>
                  <a:pt x="11401197" y="4948416"/>
                </a:lnTo>
                <a:lnTo>
                  <a:pt x="11121192" y="4990102"/>
                </a:lnTo>
                <a:lnTo>
                  <a:pt x="10842416" y="5032139"/>
                </a:lnTo>
                <a:lnTo>
                  <a:pt x="10562411" y="5071374"/>
                </a:lnTo>
                <a:lnTo>
                  <a:pt x="10286091" y="5105003"/>
                </a:lnTo>
                <a:lnTo>
                  <a:pt x="10006086" y="5136881"/>
                </a:lnTo>
                <a:lnTo>
                  <a:pt x="9727310" y="5165957"/>
                </a:lnTo>
                <a:lnTo>
                  <a:pt x="9453445" y="5191179"/>
                </a:lnTo>
                <a:lnTo>
                  <a:pt x="9175897" y="5216401"/>
                </a:lnTo>
                <a:lnTo>
                  <a:pt x="8902033" y="5237420"/>
                </a:lnTo>
                <a:lnTo>
                  <a:pt x="8628169" y="5253884"/>
                </a:lnTo>
                <a:lnTo>
                  <a:pt x="8355533" y="5271050"/>
                </a:lnTo>
                <a:lnTo>
                  <a:pt x="8085353" y="5285412"/>
                </a:lnTo>
                <a:lnTo>
                  <a:pt x="7817629" y="5295571"/>
                </a:lnTo>
                <a:lnTo>
                  <a:pt x="7549905" y="5304329"/>
                </a:lnTo>
                <a:lnTo>
                  <a:pt x="7284638" y="5312736"/>
                </a:lnTo>
                <a:lnTo>
                  <a:pt x="7023055" y="5316590"/>
                </a:lnTo>
                <a:lnTo>
                  <a:pt x="6761472" y="5320793"/>
                </a:lnTo>
                <a:lnTo>
                  <a:pt x="6503573" y="5322895"/>
                </a:lnTo>
                <a:lnTo>
                  <a:pt x="6248130" y="5320793"/>
                </a:lnTo>
                <a:lnTo>
                  <a:pt x="5995144" y="5320793"/>
                </a:lnTo>
                <a:lnTo>
                  <a:pt x="5744613" y="5316590"/>
                </a:lnTo>
                <a:lnTo>
                  <a:pt x="5498995" y="5310284"/>
                </a:lnTo>
                <a:lnTo>
                  <a:pt x="5255834" y="5304329"/>
                </a:lnTo>
                <a:lnTo>
                  <a:pt x="5017584" y="5297673"/>
                </a:lnTo>
                <a:lnTo>
                  <a:pt x="4780562" y="5287514"/>
                </a:lnTo>
                <a:lnTo>
                  <a:pt x="4547227" y="5276654"/>
                </a:lnTo>
                <a:lnTo>
                  <a:pt x="4318800" y="5266846"/>
                </a:lnTo>
                <a:lnTo>
                  <a:pt x="3873004" y="5239171"/>
                </a:lnTo>
                <a:lnTo>
                  <a:pt x="3445628" y="5209746"/>
                </a:lnTo>
                <a:lnTo>
                  <a:pt x="3035446" y="5178918"/>
                </a:lnTo>
                <a:lnTo>
                  <a:pt x="2647370" y="5144939"/>
                </a:lnTo>
                <a:lnTo>
                  <a:pt x="2276487" y="5109557"/>
                </a:lnTo>
                <a:lnTo>
                  <a:pt x="1932621" y="5071374"/>
                </a:lnTo>
                <a:lnTo>
                  <a:pt x="1609634" y="5033891"/>
                </a:lnTo>
                <a:lnTo>
                  <a:pt x="1312435" y="4996408"/>
                </a:lnTo>
                <a:lnTo>
                  <a:pt x="1039799" y="4961027"/>
                </a:lnTo>
                <a:lnTo>
                  <a:pt x="797865" y="4927397"/>
                </a:lnTo>
                <a:lnTo>
                  <a:pt x="579265" y="4895519"/>
                </a:lnTo>
                <a:lnTo>
                  <a:pt x="395052" y="4868896"/>
                </a:lnTo>
                <a:lnTo>
                  <a:pt x="240312" y="4843673"/>
                </a:lnTo>
                <a:lnTo>
                  <a:pt x="27853" y="4807592"/>
                </a:lnTo>
                <a:lnTo>
                  <a:pt x="0" y="4802879"/>
                </a:lnTo>
                <a:lnTo>
                  <a:pt x="0" y="3753332"/>
                </a:lnTo>
                <a:lnTo>
                  <a:pt x="0" y="3571886"/>
                </a:lnTo>
                <a:lnTo>
                  <a:pt x="0" y="471948"/>
                </a:lnTo>
                <a:lnTo>
                  <a:pt x="0" y="213719"/>
                </a:lnTo>
                <a:close/>
              </a:path>
            </a:pathLst>
          </a:custGeom>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pic>
        <p:nvPicPr>
          <p:cNvPr id="8" name="Picture 12">
            <a:extLst>
              <a:ext uri="{FF2B5EF4-FFF2-40B4-BE49-F238E27FC236}">
                <a16:creationId xmlns:a16="http://schemas.microsoft.com/office/drawing/2014/main" id="{42B44E02-2041-49BE-AF61-F91454DC3A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60549" r="62095"/>
          <a:stretch/>
        </p:blipFill>
        <p:spPr>
          <a:xfrm flipH="1">
            <a:off x="8948814" y="3265714"/>
            <a:ext cx="3243185" cy="1898718"/>
          </a:xfrm>
          <a:custGeom>
            <a:avLst/>
            <a:gdLst>
              <a:gd name="connsiteX0" fmla="*/ 220380 w 3243185"/>
              <a:gd name="connsiteY0" fmla="*/ 404386 h 1898718"/>
              <a:gd name="connsiteX1" fmla="*/ 278149 w 3243185"/>
              <a:gd name="connsiteY1" fmla="*/ 410805 h 1898718"/>
              <a:gd name="connsiteX2" fmla="*/ 297405 w 3243185"/>
              <a:gd name="connsiteY2" fmla="*/ 423642 h 1898718"/>
              <a:gd name="connsiteX3" fmla="*/ 316662 w 3243185"/>
              <a:gd name="connsiteY3" fmla="*/ 430061 h 1898718"/>
              <a:gd name="connsiteX4" fmla="*/ 355175 w 3243185"/>
              <a:gd name="connsiteY4" fmla="*/ 455737 h 1898718"/>
              <a:gd name="connsiteX5" fmla="*/ 406525 w 3243185"/>
              <a:gd name="connsiteY5" fmla="*/ 468574 h 1898718"/>
              <a:gd name="connsiteX6" fmla="*/ 425782 w 3243185"/>
              <a:gd name="connsiteY6" fmla="*/ 481412 h 1898718"/>
              <a:gd name="connsiteX7" fmla="*/ 445038 w 3243185"/>
              <a:gd name="connsiteY7" fmla="*/ 487831 h 1898718"/>
              <a:gd name="connsiteX8" fmla="*/ 483551 w 3243185"/>
              <a:gd name="connsiteY8" fmla="*/ 526344 h 1898718"/>
              <a:gd name="connsiteX9" fmla="*/ 483551 w 3243185"/>
              <a:gd name="connsiteY9" fmla="*/ 609788 h 1898718"/>
              <a:gd name="connsiteX10" fmla="*/ 445038 w 3243185"/>
              <a:gd name="connsiteY10" fmla="*/ 635464 h 1898718"/>
              <a:gd name="connsiteX11" fmla="*/ 246055 w 3243185"/>
              <a:gd name="connsiteY11" fmla="*/ 629045 h 1898718"/>
              <a:gd name="connsiteX12" fmla="*/ 233217 w 3243185"/>
              <a:gd name="connsiteY12" fmla="*/ 609788 h 1898718"/>
              <a:gd name="connsiteX13" fmla="*/ 213961 w 3243185"/>
              <a:gd name="connsiteY13" fmla="*/ 603370 h 1898718"/>
              <a:gd name="connsiteX14" fmla="*/ 188285 w 3243185"/>
              <a:gd name="connsiteY14" fmla="*/ 564857 h 1898718"/>
              <a:gd name="connsiteX15" fmla="*/ 175448 w 3243185"/>
              <a:gd name="connsiteY15" fmla="*/ 526344 h 1898718"/>
              <a:gd name="connsiteX16" fmla="*/ 220380 w 3243185"/>
              <a:gd name="connsiteY16" fmla="*/ 404386 h 1898718"/>
              <a:gd name="connsiteX17" fmla="*/ 3243185 w 3243185"/>
              <a:gd name="connsiteY17" fmla="*/ 0 h 1898718"/>
              <a:gd name="connsiteX18" fmla="*/ 2298567 w 3243185"/>
              <a:gd name="connsiteY18" fmla="*/ 0 h 1898718"/>
              <a:gd name="connsiteX19" fmla="*/ 2293659 w 3243185"/>
              <a:gd name="connsiteY19" fmla="*/ 51351 h 1898718"/>
              <a:gd name="connsiteX20" fmla="*/ 2274403 w 3243185"/>
              <a:gd name="connsiteY20" fmla="*/ 83445 h 1898718"/>
              <a:gd name="connsiteX21" fmla="*/ 2248728 w 3243185"/>
              <a:gd name="connsiteY21" fmla="*/ 121958 h 1898718"/>
              <a:gd name="connsiteX22" fmla="*/ 2203796 w 3243185"/>
              <a:gd name="connsiteY22" fmla="*/ 166890 h 1898718"/>
              <a:gd name="connsiteX23" fmla="*/ 2178121 w 3243185"/>
              <a:gd name="connsiteY23" fmla="*/ 173308 h 1898718"/>
              <a:gd name="connsiteX24" fmla="*/ 2126770 w 3243185"/>
              <a:gd name="connsiteY24" fmla="*/ 211821 h 1898718"/>
              <a:gd name="connsiteX25" fmla="*/ 2081838 w 3243185"/>
              <a:gd name="connsiteY25" fmla="*/ 237497 h 1898718"/>
              <a:gd name="connsiteX26" fmla="*/ 2043325 w 3243185"/>
              <a:gd name="connsiteY26" fmla="*/ 250334 h 1898718"/>
              <a:gd name="connsiteX27" fmla="*/ 1972718 w 3243185"/>
              <a:gd name="connsiteY27" fmla="*/ 288847 h 1898718"/>
              <a:gd name="connsiteX28" fmla="*/ 1940624 w 3243185"/>
              <a:gd name="connsiteY28" fmla="*/ 295266 h 1898718"/>
              <a:gd name="connsiteX29" fmla="*/ 1914949 w 3243185"/>
              <a:gd name="connsiteY29" fmla="*/ 308104 h 1898718"/>
              <a:gd name="connsiteX30" fmla="*/ 1895693 w 3243185"/>
              <a:gd name="connsiteY30" fmla="*/ 320941 h 1898718"/>
              <a:gd name="connsiteX31" fmla="*/ 1870017 w 3243185"/>
              <a:gd name="connsiteY31" fmla="*/ 327360 h 1898718"/>
              <a:gd name="connsiteX32" fmla="*/ 1831504 w 3243185"/>
              <a:gd name="connsiteY32" fmla="*/ 340198 h 1898718"/>
              <a:gd name="connsiteX33" fmla="*/ 1780154 w 3243185"/>
              <a:gd name="connsiteY33" fmla="*/ 353035 h 1898718"/>
              <a:gd name="connsiteX34" fmla="*/ 1760897 w 3243185"/>
              <a:gd name="connsiteY34" fmla="*/ 359454 h 1898718"/>
              <a:gd name="connsiteX35" fmla="*/ 1683871 w 3243185"/>
              <a:gd name="connsiteY35" fmla="*/ 397967 h 1898718"/>
              <a:gd name="connsiteX36" fmla="*/ 1632521 w 3243185"/>
              <a:gd name="connsiteY36" fmla="*/ 410805 h 1898718"/>
              <a:gd name="connsiteX37" fmla="*/ 1594008 w 3243185"/>
              <a:gd name="connsiteY37" fmla="*/ 423642 h 1898718"/>
              <a:gd name="connsiteX38" fmla="*/ 1568333 w 3243185"/>
              <a:gd name="connsiteY38" fmla="*/ 430061 h 1898718"/>
              <a:gd name="connsiteX39" fmla="*/ 1542657 w 3243185"/>
              <a:gd name="connsiteY39" fmla="*/ 442899 h 1898718"/>
              <a:gd name="connsiteX40" fmla="*/ 1516982 w 3243185"/>
              <a:gd name="connsiteY40" fmla="*/ 449318 h 1898718"/>
              <a:gd name="connsiteX41" fmla="*/ 1497725 w 3243185"/>
              <a:gd name="connsiteY41" fmla="*/ 455737 h 1898718"/>
              <a:gd name="connsiteX42" fmla="*/ 1452794 w 3243185"/>
              <a:gd name="connsiteY42" fmla="*/ 468574 h 1898718"/>
              <a:gd name="connsiteX43" fmla="*/ 1433537 w 3243185"/>
              <a:gd name="connsiteY43" fmla="*/ 481412 h 1898718"/>
              <a:gd name="connsiteX44" fmla="*/ 1369349 w 3243185"/>
              <a:gd name="connsiteY44" fmla="*/ 494250 h 1898718"/>
              <a:gd name="connsiteX45" fmla="*/ 1324417 w 3243185"/>
              <a:gd name="connsiteY45" fmla="*/ 519925 h 1898718"/>
              <a:gd name="connsiteX46" fmla="*/ 1285904 w 3243185"/>
              <a:gd name="connsiteY46" fmla="*/ 539181 h 1898718"/>
              <a:gd name="connsiteX47" fmla="*/ 1247391 w 3243185"/>
              <a:gd name="connsiteY47" fmla="*/ 545600 h 1898718"/>
              <a:gd name="connsiteX48" fmla="*/ 1176784 w 3243185"/>
              <a:gd name="connsiteY48" fmla="*/ 564857 h 1898718"/>
              <a:gd name="connsiteX49" fmla="*/ 907194 w 3243185"/>
              <a:gd name="connsiteY49" fmla="*/ 577694 h 1898718"/>
              <a:gd name="connsiteX50" fmla="*/ 881518 w 3243185"/>
              <a:gd name="connsiteY50" fmla="*/ 584113 h 1898718"/>
              <a:gd name="connsiteX51" fmla="*/ 656860 w 3243185"/>
              <a:gd name="connsiteY51" fmla="*/ 577694 h 1898718"/>
              <a:gd name="connsiteX52" fmla="*/ 637603 w 3243185"/>
              <a:gd name="connsiteY52" fmla="*/ 558438 h 1898718"/>
              <a:gd name="connsiteX53" fmla="*/ 618347 w 3243185"/>
              <a:gd name="connsiteY53" fmla="*/ 519925 h 1898718"/>
              <a:gd name="connsiteX54" fmla="*/ 599090 w 3243185"/>
              <a:gd name="connsiteY54" fmla="*/ 500668 h 1898718"/>
              <a:gd name="connsiteX55" fmla="*/ 566996 w 3243185"/>
              <a:gd name="connsiteY55" fmla="*/ 474993 h 1898718"/>
              <a:gd name="connsiteX56" fmla="*/ 560577 w 3243185"/>
              <a:gd name="connsiteY56" fmla="*/ 455737 h 1898718"/>
              <a:gd name="connsiteX57" fmla="*/ 522064 w 3243185"/>
              <a:gd name="connsiteY57" fmla="*/ 436480 h 1898718"/>
              <a:gd name="connsiteX58" fmla="*/ 502808 w 3243185"/>
              <a:gd name="connsiteY58" fmla="*/ 423642 h 1898718"/>
              <a:gd name="connsiteX59" fmla="*/ 464295 w 3243185"/>
              <a:gd name="connsiteY59" fmla="*/ 410805 h 1898718"/>
              <a:gd name="connsiteX60" fmla="*/ 445038 w 3243185"/>
              <a:gd name="connsiteY60" fmla="*/ 397967 h 1898718"/>
              <a:gd name="connsiteX61" fmla="*/ 374431 w 3243185"/>
              <a:gd name="connsiteY61" fmla="*/ 391548 h 1898718"/>
              <a:gd name="connsiteX62" fmla="*/ 329500 w 3243185"/>
              <a:gd name="connsiteY62" fmla="*/ 372292 h 1898718"/>
              <a:gd name="connsiteX63" fmla="*/ 310243 w 3243185"/>
              <a:gd name="connsiteY63" fmla="*/ 365873 h 1898718"/>
              <a:gd name="connsiteX64" fmla="*/ 271730 w 3243185"/>
              <a:gd name="connsiteY64" fmla="*/ 340198 h 1898718"/>
              <a:gd name="connsiteX65" fmla="*/ 239636 w 3243185"/>
              <a:gd name="connsiteY65" fmla="*/ 301685 h 1898718"/>
              <a:gd name="connsiteX66" fmla="*/ 201123 w 3243185"/>
              <a:gd name="connsiteY66" fmla="*/ 269591 h 1898718"/>
              <a:gd name="connsiteX67" fmla="*/ 149773 w 3243185"/>
              <a:gd name="connsiteY67" fmla="*/ 224659 h 1898718"/>
              <a:gd name="connsiteX68" fmla="*/ 111260 w 3243185"/>
              <a:gd name="connsiteY68" fmla="*/ 211821 h 1898718"/>
              <a:gd name="connsiteX69" fmla="*/ 92003 w 3243185"/>
              <a:gd name="connsiteY69" fmla="*/ 205402 h 1898718"/>
              <a:gd name="connsiteX70" fmla="*/ 72747 w 3243185"/>
              <a:gd name="connsiteY70" fmla="*/ 192565 h 1898718"/>
              <a:gd name="connsiteX71" fmla="*/ 34234 w 3243185"/>
              <a:gd name="connsiteY71" fmla="*/ 160471 h 1898718"/>
              <a:gd name="connsiteX72" fmla="*/ 8558 w 3243185"/>
              <a:gd name="connsiteY72" fmla="*/ 121958 h 1898718"/>
              <a:gd name="connsiteX73" fmla="*/ 11877 w 3243185"/>
              <a:gd name="connsiteY73" fmla="*/ 15345 h 1898718"/>
              <a:gd name="connsiteX74" fmla="*/ 16098 w 3243185"/>
              <a:gd name="connsiteY74" fmla="*/ 0 h 1898718"/>
              <a:gd name="connsiteX75" fmla="*/ 0 w 3243185"/>
              <a:gd name="connsiteY75" fmla="*/ 0 h 1898718"/>
              <a:gd name="connsiteX76" fmla="*/ 0 w 3243185"/>
              <a:gd name="connsiteY76" fmla="*/ 1540363 h 1898718"/>
              <a:gd name="connsiteX77" fmla="*/ 234477 w 3243185"/>
              <a:gd name="connsiteY77" fmla="*/ 1584265 h 1898718"/>
              <a:gd name="connsiteX78" fmla="*/ 512026 w 3243185"/>
              <a:gd name="connsiteY78" fmla="*/ 1634009 h 1898718"/>
              <a:gd name="connsiteX79" fmla="*/ 790802 w 3243185"/>
              <a:gd name="connsiteY79" fmla="*/ 1682702 h 1898718"/>
              <a:gd name="connsiteX80" fmla="*/ 1070807 w 3243185"/>
              <a:gd name="connsiteY80" fmla="*/ 1724388 h 1898718"/>
              <a:gd name="connsiteX81" fmla="*/ 1349583 w 3243185"/>
              <a:gd name="connsiteY81" fmla="*/ 1766425 h 1898718"/>
              <a:gd name="connsiteX82" fmla="*/ 1629588 w 3243185"/>
              <a:gd name="connsiteY82" fmla="*/ 1805660 h 1898718"/>
              <a:gd name="connsiteX83" fmla="*/ 1905908 w 3243185"/>
              <a:gd name="connsiteY83" fmla="*/ 1839289 h 1898718"/>
              <a:gd name="connsiteX84" fmla="*/ 2185913 w 3243185"/>
              <a:gd name="connsiteY84" fmla="*/ 1871167 h 1898718"/>
              <a:gd name="connsiteX85" fmla="*/ 2450068 w 3243185"/>
              <a:gd name="connsiteY85" fmla="*/ 1898718 h 1898718"/>
              <a:gd name="connsiteX86" fmla="*/ 3243185 w 3243185"/>
              <a:gd name="connsiteY86" fmla="*/ 1898718 h 189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243185" h="1898718">
                <a:moveTo>
                  <a:pt x="220380" y="404386"/>
                </a:moveTo>
                <a:cubicBezTo>
                  <a:pt x="239636" y="406526"/>
                  <a:pt x="259352" y="406106"/>
                  <a:pt x="278149" y="410805"/>
                </a:cubicBezTo>
                <a:cubicBezTo>
                  <a:pt x="285633" y="412676"/>
                  <a:pt x="290505" y="420192"/>
                  <a:pt x="297405" y="423642"/>
                </a:cubicBezTo>
                <a:cubicBezTo>
                  <a:pt x="303457" y="426669"/>
                  <a:pt x="310747" y="426775"/>
                  <a:pt x="316662" y="430061"/>
                </a:cubicBezTo>
                <a:cubicBezTo>
                  <a:pt x="330149" y="437554"/>
                  <a:pt x="340537" y="450857"/>
                  <a:pt x="355175" y="455737"/>
                </a:cubicBezTo>
                <a:cubicBezTo>
                  <a:pt x="384781" y="465606"/>
                  <a:pt x="367797" y="460829"/>
                  <a:pt x="406525" y="468574"/>
                </a:cubicBezTo>
                <a:cubicBezTo>
                  <a:pt x="412944" y="472853"/>
                  <a:pt x="418882" y="477962"/>
                  <a:pt x="425782" y="481412"/>
                </a:cubicBezTo>
                <a:cubicBezTo>
                  <a:pt x="431834" y="484438"/>
                  <a:pt x="439698" y="483676"/>
                  <a:pt x="445038" y="487831"/>
                </a:cubicBezTo>
                <a:cubicBezTo>
                  <a:pt x="459369" y="498977"/>
                  <a:pt x="483551" y="526344"/>
                  <a:pt x="483551" y="526344"/>
                </a:cubicBezTo>
                <a:cubicBezTo>
                  <a:pt x="493199" y="555288"/>
                  <a:pt x="501991" y="572910"/>
                  <a:pt x="483551" y="609788"/>
                </a:cubicBezTo>
                <a:cubicBezTo>
                  <a:pt x="476651" y="623588"/>
                  <a:pt x="445038" y="635464"/>
                  <a:pt x="445038" y="635464"/>
                </a:cubicBezTo>
                <a:cubicBezTo>
                  <a:pt x="378711" y="633324"/>
                  <a:pt x="311935" y="637030"/>
                  <a:pt x="246055" y="629045"/>
                </a:cubicBezTo>
                <a:cubicBezTo>
                  <a:pt x="238396" y="628117"/>
                  <a:pt x="239242" y="614607"/>
                  <a:pt x="233217" y="609788"/>
                </a:cubicBezTo>
                <a:cubicBezTo>
                  <a:pt x="227934" y="605562"/>
                  <a:pt x="220380" y="605509"/>
                  <a:pt x="213961" y="603370"/>
                </a:cubicBezTo>
                <a:cubicBezTo>
                  <a:pt x="205402" y="590532"/>
                  <a:pt x="193165" y="579494"/>
                  <a:pt x="188285" y="564857"/>
                </a:cubicBezTo>
                <a:lnTo>
                  <a:pt x="175448" y="526344"/>
                </a:lnTo>
                <a:cubicBezTo>
                  <a:pt x="182293" y="423657"/>
                  <a:pt x="212891" y="424712"/>
                  <a:pt x="220380" y="404386"/>
                </a:cubicBezTo>
                <a:close/>
                <a:moveTo>
                  <a:pt x="3243185" y="0"/>
                </a:moveTo>
                <a:lnTo>
                  <a:pt x="2298567" y="0"/>
                </a:lnTo>
                <a:lnTo>
                  <a:pt x="2293659" y="51351"/>
                </a:lnTo>
                <a:cubicBezTo>
                  <a:pt x="2291895" y="63701"/>
                  <a:pt x="2281101" y="72919"/>
                  <a:pt x="2274403" y="83445"/>
                </a:cubicBezTo>
                <a:cubicBezTo>
                  <a:pt x="2266120" y="96461"/>
                  <a:pt x="2257985" y="109614"/>
                  <a:pt x="2248728" y="121958"/>
                </a:cubicBezTo>
                <a:cubicBezTo>
                  <a:pt x="2233323" y="142498"/>
                  <a:pt x="2227760" y="154908"/>
                  <a:pt x="2203796" y="166890"/>
                </a:cubicBezTo>
                <a:cubicBezTo>
                  <a:pt x="2195906" y="170835"/>
                  <a:pt x="2186679" y="171169"/>
                  <a:pt x="2178121" y="173308"/>
                </a:cubicBezTo>
                <a:cubicBezTo>
                  <a:pt x="2148108" y="203321"/>
                  <a:pt x="2169307" y="185236"/>
                  <a:pt x="2126770" y="211821"/>
                </a:cubicBezTo>
                <a:cubicBezTo>
                  <a:pt x="2106184" y="224688"/>
                  <a:pt x="2106188" y="227757"/>
                  <a:pt x="2081838" y="237497"/>
                </a:cubicBezTo>
                <a:cubicBezTo>
                  <a:pt x="2069275" y="242522"/>
                  <a:pt x="2054585" y="242828"/>
                  <a:pt x="2043325" y="250334"/>
                </a:cubicBezTo>
                <a:cubicBezTo>
                  <a:pt x="2023241" y="263724"/>
                  <a:pt x="1993522" y="284687"/>
                  <a:pt x="1972718" y="288847"/>
                </a:cubicBezTo>
                <a:lnTo>
                  <a:pt x="1940624" y="295266"/>
                </a:lnTo>
                <a:cubicBezTo>
                  <a:pt x="1932066" y="299545"/>
                  <a:pt x="1923257" y="303356"/>
                  <a:pt x="1914949" y="308104"/>
                </a:cubicBezTo>
                <a:cubicBezTo>
                  <a:pt x="1908251" y="311931"/>
                  <a:pt x="1902783" y="317902"/>
                  <a:pt x="1895693" y="320941"/>
                </a:cubicBezTo>
                <a:cubicBezTo>
                  <a:pt x="1887584" y="324416"/>
                  <a:pt x="1878467" y="324825"/>
                  <a:pt x="1870017" y="327360"/>
                </a:cubicBezTo>
                <a:cubicBezTo>
                  <a:pt x="1857056" y="331248"/>
                  <a:pt x="1844633" y="336916"/>
                  <a:pt x="1831504" y="340198"/>
                </a:cubicBezTo>
                <a:cubicBezTo>
                  <a:pt x="1814387" y="344477"/>
                  <a:pt x="1796892" y="347456"/>
                  <a:pt x="1780154" y="353035"/>
                </a:cubicBezTo>
                <a:cubicBezTo>
                  <a:pt x="1773735" y="355175"/>
                  <a:pt x="1766812" y="356168"/>
                  <a:pt x="1760897" y="359454"/>
                </a:cubicBezTo>
                <a:cubicBezTo>
                  <a:pt x="1709553" y="387979"/>
                  <a:pt x="1738400" y="384335"/>
                  <a:pt x="1683871" y="397967"/>
                </a:cubicBezTo>
                <a:cubicBezTo>
                  <a:pt x="1666755" y="402246"/>
                  <a:pt x="1649259" y="405226"/>
                  <a:pt x="1632521" y="410805"/>
                </a:cubicBezTo>
                <a:cubicBezTo>
                  <a:pt x="1619683" y="415084"/>
                  <a:pt x="1607136" y="420361"/>
                  <a:pt x="1594008" y="423642"/>
                </a:cubicBezTo>
                <a:cubicBezTo>
                  <a:pt x="1585449" y="425782"/>
                  <a:pt x="1576593" y="426964"/>
                  <a:pt x="1568333" y="430061"/>
                </a:cubicBezTo>
                <a:cubicBezTo>
                  <a:pt x="1559373" y="433421"/>
                  <a:pt x="1551617" y="439539"/>
                  <a:pt x="1542657" y="442899"/>
                </a:cubicBezTo>
                <a:cubicBezTo>
                  <a:pt x="1534397" y="445997"/>
                  <a:pt x="1525465" y="446895"/>
                  <a:pt x="1516982" y="449318"/>
                </a:cubicBezTo>
                <a:cubicBezTo>
                  <a:pt x="1510476" y="451177"/>
                  <a:pt x="1504231" y="453878"/>
                  <a:pt x="1497725" y="455737"/>
                </a:cubicBezTo>
                <a:cubicBezTo>
                  <a:pt x="1488128" y="458478"/>
                  <a:pt x="1463054" y="463444"/>
                  <a:pt x="1452794" y="468574"/>
                </a:cubicBezTo>
                <a:cubicBezTo>
                  <a:pt x="1445893" y="472024"/>
                  <a:pt x="1440911" y="479143"/>
                  <a:pt x="1433537" y="481412"/>
                </a:cubicBezTo>
                <a:cubicBezTo>
                  <a:pt x="1412682" y="487829"/>
                  <a:pt x="1369349" y="494250"/>
                  <a:pt x="1369349" y="494250"/>
                </a:cubicBezTo>
                <a:cubicBezTo>
                  <a:pt x="1307265" y="540813"/>
                  <a:pt x="1373427" y="495420"/>
                  <a:pt x="1324417" y="519925"/>
                </a:cubicBezTo>
                <a:cubicBezTo>
                  <a:pt x="1296720" y="533774"/>
                  <a:pt x="1314945" y="532728"/>
                  <a:pt x="1285904" y="539181"/>
                </a:cubicBezTo>
                <a:cubicBezTo>
                  <a:pt x="1273199" y="542005"/>
                  <a:pt x="1260096" y="542777"/>
                  <a:pt x="1247391" y="545600"/>
                </a:cubicBezTo>
                <a:cubicBezTo>
                  <a:pt x="1214234" y="552969"/>
                  <a:pt x="1227302" y="562451"/>
                  <a:pt x="1176784" y="564857"/>
                </a:cubicBezTo>
                <a:lnTo>
                  <a:pt x="907194" y="577694"/>
                </a:lnTo>
                <a:cubicBezTo>
                  <a:pt x="898635" y="579834"/>
                  <a:pt x="890340" y="584113"/>
                  <a:pt x="881518" y="584113"/>
                </a:cubicBezTo>
                <a:cubicBezTo>
                  <a:pt x="806601" y="584113"/>
                  <a:pt x="731365" y="585537"/>
                  <a:pt x="656860" y="577694"/>
                </a:cubicBezTo>
                <a:cubicBezTo>
                  <a:pt x="647832" y="576744"/>
                  <a:pt x="643415" y="565411"/>
                  <a:pt x="637603" y="558438"/>
                </a:cubicBezTo>
                <a:cubicBezTo>
                  <a:pt x="587103" y="497837"/>
                  <a:pt x="656946" y="577823"/>
                  <a:pt x="618347" y="519925"/>
                </a:cubicBezTo>
                <a:cubicBezTo>
                  <a:pt x="613311" y="512372"/>
                  <a:pt x="604902" y="507642"/>
                  <a:pt x="599090" y="500668"/>
                </a:cubicBezTo>
                <a:cubicBezTo>
                  <a:pt x="576756" y="473868"/>
                  <a:pt x="598608" y="485530"/>
                  <a:pt x="566996" y="474993"/>
                </a:cubicBezTo>
                <a:cubicBezTo>
                  <a:pt x="564857" y="468574"/>
                  <a:pt x="564804" y="461020"/>
                  <a:pt x="560577" y="455737"/>
                </a:cubicBezTo>
                <a:cubicBezTo>
                  <a:pt x="548314" y="440407"/>
                  <a:pt x="537569" y="444232"/>
                  <a:pt x="522064" y="436480"/>
                </a:cubicBezTo>
                <a:cubicBezTo>
                  <a:pt x="515164" y="433030"/>
                  <a:pt x="509858" y="426775"/>
                  <a:pt x="502808" y="423642"/>
                </a:cubicBezTo>
                <a:cubicBezTo>
                  <a:pt x="490442" y="418147"/>
                  <a:pt x="475555" y="418311"/>
                  <a:pt x="464295" y="410805"/>
                </a:cubicBezTo>
                <a:cubicBezTo>
                  <a:pt x="457876" y="406526"/>
                  <a:pt x="452582" y="399584"/>
                  <a:pt x="445038" y="397967"/>
                </a:cubicBezTo>
                <a:cubicBezTo>
                  <a:pt x="421930" y="393015"/>
                  <a:pt x="397967" y="393688"/>
                  <a:pt x="374431" y="391548"/>
                </a:cubicBezTo>
                <a:cubicBezTo>
                  <a:pt x="320996" y="378189"/>
                  <a:pt x="373828" y="394456"/>
                  <a:pt x="329500" y="372292"/>
                </a:cubicBezTo>
                <a:cubicBezTo>
                  <a:pt x="323448" y="369266"/>
                  <a:pt x="316158" y="369159"/>
                  <a:pt x="310243" y="365873"/>
                </a:cubicBezTo>
                <a:cubicBezTo>
                  <a:pt x="296756" y="358380"/>
                  <a:pt x="271730" y="340198"/>
                  <a:pt x="271730" y="340198"/>
                </a:cubicBezTo>
                <a:cubicBezTo>
                  <a:pt x="259107" y="321264"/>
                  <a:pt x="258170" y="317130"/>
                  <a:pt x="239636" y="301685"/>
                </a:cubicBezTo>
                <a:cubicBezTo>
                  <a:pt x="212096" y="278735"/>
                  <a:pt x="226695" y="300277"/>
                  <a:pt x="201123" y="269591"/>
                </a:cubicBezTo>
                <a:cubicBezTo>
                  <a:pt x="180961" y="245397"/>
                  <a:pt x="192235" y="238813"/>
                  <a:pt x="149773" y="224659"/>
                </a:cubicBezTo>
                <a:lnTo>
                  <a:pt x="111260" y="211821"/>
                </a:lnTo>
                <a:cubicBezTo>
                  <a:pt x="104841" y="209682"/>
                  <a:pt x="97633" y="209156"/>
                  <a:pt x="92003" y="205402"/>
                </a:cubicBezTo>
                <a:cubicBezTo>
                  <a:pt x="85584" y="201123"/>
                  <a:pt x="78673" y="197503"/>
                  <a:pt x="72747" y="192565"/>
                </a:cubicBezTo>
                <a:cubicBezTo>
                  <a:pt x="23324" y="151379"/>
                  <a:pt x="82044" y="192344"/>
                  <a:pt x="34234" y="160471"/>
                </a:cubicBezTo>
                <a:cubicBezTo>
                  <a:pt x="25675" y="147633"/>
                  <a:pt x="7748" y="137365"/>
                  <a:pt x="8558" y="121958"/>
                </a:cubicBezTo>
                <a:cubicBezTo>
                  <a:pt x="10157" y="91584"/>
                  <a:pt x="6161" y="51646"/>
                  <a:pt x="11877" y="15345"/>
                </a:cubicBezTo>
                <a:lnTo>
                  <a:pt x="16098" y="0"/>
                </a:lnTo>
                <a:lnTo>
                  <a:pt x="0" y="0"/>
                </a:lnTo>
                <a:lnTo>
                  <a:pt x="0" y="1540363"/>
                </a:lnTo>
                <a:lnTo>
                  <a:pt x="234477" y="1584265"/>
                </a:lnTo>
                <a:lnTo>
                  <a:pt x="512026" y="1634009"/>
                </a:lnTo>
                <a:lnTo>
                  <a:pt x="790802" y="1682702"/>
                </a:lnTo>
                <a:lnTo>
                  <a:pt x="1070807" y="1724388"/>
                </a:lnTo>
                <a:lnTo>
                  <a:pt x="1349583" y="1766425"/>
                </a:lnTo>
                <a:lnTo>
                  <a:pt x="1629588" y="1805660"/>
                </a:lnTo>
                <a:lnTo>
                  <a:pt x="1905908" y="1839289"/>
                </a:lnTo>
                <a:lnTo>
                  <a:pt x="2185913" y="1871167"/>
                </a:lnTo>
                <a:lnTo>
                  <a:pt x="2450068" y="1898718"/>
                </a:lnTo>
                <a:lnTo>
                  <a:pt x="3243185" y="1898718"/>
                </a:lnTo>
                <a:close/>
              </a:path>
            </a:pathLst>
          </a:custGeom>
        </p:spPr>
      </p:pic>
      <p:pic>
        <p:nvPicPr>
          <p:cNvPr id="10" name="Picture 14">
            <a:extLst>
              <a:ext uri="{FF2B5EF4-FFF2-40B4-BE49-F238E27FC236}">
                <a16:creationId xmlns:a16="http://schemas.microsoft.com/office/drawing/2014/main" id="{08625290-97B7-41E9-9685-D438F86FC9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b="18503"/>
          <a:stretch>
            <a:fillRect/>
          </a:stretch>
        </p:blipFill>
        <p:spPr>
          <a:xfrm>
            <a:off x="0" y="0"/>
            <a:ext cx="11611430" cy="5322895"/>
          </a:xfrm>
          <a:custGeom>
            <a:avLst/>
            <a:gdLst>
              <a:gd name="connsiteX0" fmla="*/ 0 w 11611430"/>
              <a:gd name="connsiteY0" fmla="*/ 0 h 5322895"/>
              <a:gd name="connsiteX1" fmla="*/ 11611430 w 11611430"/>
              <a:gd name="connsiteY1" fmla="*/ 0 h 5322895"/>
              <a:gd name="connsiteX2" fmla="*/ 11611430 w 11611430"/>
              <a:gd name="connsiteY2" fmla="*/ 4911695 h 5322895"/>
              <a:gd name="connsiteX3" fmla="*/ 11401197 w 11611430"/>
              <a:gd name="connsiteY3" fmla="*/ 4948416 h 5322895"/>
              <a:gd name="connsiteX4" fmla="*/ 11121192 w 11611430"/>
              <a:gd name="connsiteY4" fmla="*/ 4990102 h 5322895"/>
              <a:gd name="connsiteX5" fmla="*/ 10842416 w 11611430"/>
              <a:gd name="connsiteY5" fmla="*/ 5032139 h 5322895"/>
              <a:gd name="connsiteX6" fmla="*/ 10562411 w 11611430"/>
              <a:gd name="connsiteY6" fmla="*/ 5071374 h 5322895"/>
              <a:gd name="connsiteX7" fmla="*/ 10286091 w 11611430"/>
              <a:gd name="connsiteY7" fmla="*/ 5105003 h 5322895"/>
              <a:gd name="connsiteX8" fmla="*/ 10006086 w 11611430"/>
              <a:gd name="connsiteY8" fmla="*/ 5136881 h 5322895"/>
              <a:gd name="connsiteX9" fmla="*/ 9727310 w 11611430"/>
              <a:gd name="connsiteY9" fmla="*/ 5165957 h 5322895"/>
              <a:gd name="connsiteX10" fmla="*/ 9453445 w 11611430"/>
              <a:gd name="connsiteY10" fmla="*/ 5191179 h 5322895"/>
              <a:gd name="connsiteX11" fmla="*/ 9175897 w 11611430"/>
              <a:gd name="connsiteY11" fmla="*/ 5216401 h 5322895"/>
              <a:gd name="connsiteX12" fmla="*/ 8902033 w 11611430"/>
              <a:gd name="connsiteY12" fmla="*/ 5237420 h 5322895"/>
              <a:gd name="connsiteX13" fmla="*/ 8628169 w 11611430"/>
              <a:gd name="connsiteY13" fmla="*/ 5253884 h 5322895"/>
              <a:gd name="connsiteX14" fmla="*/ 8355533 w 11611430"/>
              <a:gd name="connsiteY14" fmla="*/ 5271050 h 5322895"/>
              <a:gd name="connsiteX15" fmla="*/ 8085353 w 11611430"/>
              <a:gd name="connsiteY15" fmla="*/ 5285412 h 5322895"/>
              <a:gd name="connsiteX16" fmla="*/ 7817629 w 11611430"/>
              <a:gd name="connsiteY16" fmla="*/ 5295571 h 5322895"/>
              <a:gd name="connsiteX17" fmla="*/ 7549905 w 11611430"/>
              <a:gd name="connsiteY17" fmla="*/ 5304329 h 5322895"/>
              <a:gd name="connsiteX18" fmla="*/ 7284638 w 11611430"/>
              <a:gd name="connsiteY18" fmla="*/ 5312736 h 5322895"/>
              <a:gd name="connsiteX19" fmla="*/ 7023055 w 11611430"/>
              <a:gd name="connsiteY19" fmla="*/ 5316590 h 5322895"/>
              <a:gd name="connsiteX20" fmla="*/ 6761472 w 11611430"/>
              <a:gd name="connsiteY20" fmla="*/ 5320793 h 5322895"/>
              <a:gd name="connsiteX21" fmla="*/ 6503573 w 11611430"/>
              <a:gd name="connsiteY21" fmla="*/ 5322895 h 5322895"/>
              <a:gd name="connsiteX22" fmla="*/ 6248130 w 11611430"/>
              <a:gd name="connsiteY22" fmla="*/ 5320793 h 5322895"/>
              <a:gd name="connsiteX23" fmla="*/ 5995144 w 11611430"/>
              <a:gd name="connsiteY23" fmla="*/ 5320793 h 5322895"/>
              <a:gd name="connsiteX24" fmla="*/ 5744613 w 11611430"/>
              <a:gd name="connsiteY24" fmla="*/ 5316590 h 5322895"/>
              <a:gd name="connsiteX25" fmla="*/ 5498995 w 11611430"/>
              <a:gd name="connsiteY25" fmla="*/ 5310284 h 5322895"/>
              <a:gd name="connsiteX26" fmla="*/ 5255834 w 11611430"/>
              <a:gd name="connsiteY26" fmla="*/ 5304329 h 5322895"/>
              <a:gd name="connsiteX27" fmla="*/ 5017584 w 11611430"/>
              <a:gd name="connsiteY27" fmla="*/ 5297673 h 5322895"/>
              <a:gd name="connsiteX28" fmla="*/ 4785514 w 11611430"/>
              <a:gd name="connsiteY28" fmla="*/ 5287726 h 5322895"/>
              <a:gd name="connsiteX29" fmla="*/ 4601441 w 11611430"/>
              <a:gd name="connsiteY29" fmla="*/ 4972173 h 5322895"/>
              <a:gd name="connsiteX30" fmla="*/ 4514210 w 11611430"/>
              <a:gd name="connsiteY30" fmla="*/ 4830422 h 5322895"/>
              <a:gd name="connsiteX31" fmla="*/ 4416075 w 11611430"/>
              <a:gd name="connsiteY31" fmla="*/ 4732288 h 5322895"/>
              <a:gd name="connsiteX32" fmla="*/ 4274324 w 11611430"/>
              <a:gd name="connsiteY32" fmla="*/ 4557826 h 5322895"/>
              <a:gd name="connsiteX33" fmla="*/ 4241613 w 11611430"/>
              <a:gd name="connsiteY33" fmla="*/ 4525113 h 5322895"/>
              <a:gd name="connsiteX34" fmla="*/ 4208901 w 11611430"/>
              <a:gd name="connsiteY34" fmla="*/ 4481499 h 5322895"/>
              <a:gd name="connsiteX35" fmla="*/ 4154382 w 11611430"/>
              <a:gd name="connsiteY35" fmla="*/ 4437883 h 5322895"/>
              <a:gd name="connsiteX36" fmla="*/ 4110766 w 11611430"/>
              <a:gd name="connsiteY36" fmla="*/ 4416075 h 5322895"/>
              <a:gd name="connsiteX37" fmla="*/ 4078054 w 11611430"/>
              <a:gd name="connsiteY37" fmla="*/ 4394267 h 5322895"/>
              <a:gd name="connsiteX38" fmla="*/ 4034439 w 11611430"/>
              <a:gd name="connsiteY38" fmla="*/ 4361556 h 5322895"/>
              <a:gd name="connsiteX39" fmla="*/ 3958111 w 11611430"/>
              <a:gd name="connsiteY39" fmla="*/ 4339747 h 5322895"/>
              <a:gd name="connsiteX40" fmla="*/ 3892688 w 11611430"/>
              <a:gd name="connsiteY40" fmla="*/ 4328844 h 5322895"/>
              <a:gd name="connsiteX41" fmla="*/ 3718226 w 11611430"/>
              <a:gd name="connsiteY41" fmla="*/ 4307036 h 5322895"/>
              <a:gd name="connsiteX42" fmla="*/ 3641899 w 11611430"/>
              <a:gd name="connsiteY42" fmla="*/ 4274324 h 5322895"/>
              <a:gd name="connsiteX43" fmla="*/ 3620091 w 11611430"/>
              <a:gd name="connsiteY43" fmla="*/ 4252517 h 5322895"/>
              <a:gd name="connsiteX44" fmla="*/ 3565572 w 11611430"/>
              <a:gd name="connsiteY44" fmla="*/ 4230709 h 5322895"/>
              <a:gd name="connsiteX45" fmla="*/ 3500148 w 11611430"/>
              <a:gd name="connsiteY45" fmla="*/ 4208901 h 5322895"/>
              <a:gd name="connsiteX46" fmla="*/ 3478341 w 11611430"/>
              <a:gd name="connsiteY46" fmla="*/ 4176190 h 5322895"/>
              <a:gd name="connsiteX47" fmla="*/ 3543764 w 11611430"/>
              <a:gd name="connsiteY47" fmla="*/ 4132574 h 5322895"/>
              <a:gd name="connsiteX48" fmla="*/ 3445629 w 11611430"/>
              <a:gd name="connsiteY48" fmla="*/ 4121670 h 5322895"/>
              <a:gd name="connsiteX49" fmla="*/ 3391109 w 11611430"/>
              <a:gd name="connsiteY49" fmla="*/ 4132574 h 5322895"/>
              <a:gd name="connsiteX50" fmla="*/ 3303878 w 11611430"/>
              <a:gd name="connsiteY50" fmla="*/ 4154381 h 5322895"/>
              <a:gd name="connsiteX51" fmla="*/ 3260263 w 11611430"/>
              <a:gd name="connsiteY51" fmla="*/ 4165285 h 5322895"/>
              <a:gd name="connsiteX52" fmla="*/ 3194839 w 11611430"/>
              <a:gd name="connsiteY52" fmla="*/ 4187093 h 5322895"/>
              <a:gd name="connsiteX53" fmla="*/ 3162128 w 11611430"/>
              <a:gd name="connsiteY53" fmla="*/ 4197997 h 5322895"/>
              <a:gd name="connsiteX54" fmla="*/ 3053089 w 11611430"/>
              <a:gd name="connsiteY54" fmla="*/ 4230709 h 5322895"/>
              <a:gd name="connsiteX55" fmla="*/ 2987666 w 11611430"/>
              <a:gd name="connsiteY55" fmla="*/ 4252517 h 5322895"/>
              <a:gd name="connsiteX56" fmla="*/ 2954954 w 11611430"/>
              <a:gd name="connsiteY56" fmla="*/ 4263420 h 5322895"/>
              <a:gd name="connsiteX57" fmla="*/ 2867723 w 11611430"/>
              <a:gd name="connsiteY57" fmla="*/ 4285228 h 5322895"/>
              <a:gd name="connsiteX58" fmla="*/ 2802300 w 11611430"/>
              <a:gd name="connsiteY58" fmla="*/ 4307036 h 5322895"/>
              <a:gd name="connsiteX59" fmla="*/ 2780492 w 11611430"/>
              <a:gd name="connsiteY59" fmla="*/ 4328844 h 5322895"/>
              <a:gd name="connsiteX60" fmla="*/ 2715069 w 11611430"/>
              <a:gd name="connsiteY60" fmla="*/ 4350652 h 5322895"/>
              <a:gd name="connsiteX61" fmla="*/ 2682357 w 11611430"/>
              <a:gd name="connsiteY61" fmla="*/ 4361556 h 5322895"/>
              <a:gd name="connsiteX62" fmla="*/ 2649646 w 11611430"/>
              <a:gd name="connsiteY62" fmla="*/ 4372459 h 5322895"/>
              <a:gd name="connsiteX63" fmla="*/ 2616933 w 11611430"/>
              <a:gd name="connsiteY63" fmla="*/ 4383363 h 5322895"/>
              <a:gd name="connsiteX64" fmla="*/ 2595126 w 11611430"/>
              <a:gd name="connsiteY64" fmla="*/ 4405171 h 5322895"/>
              <a:gd name="connsiteX65" fmla="*/ 2529703 w 11611430"/>
              <a:gd name="connsiteY65" fmla="*/ 4437883 h 5322895"/>
              <a:gd name="connsiteX66" fmla="*/ 2486087 w 11611430"/>
              <a:gd name="connsiteY66" fmla="*/ 4481499 h 5322895"/>
              <a:gd name="connsiteX67" fmla="*/ 2453375 w 11611430"/>
              <a:gd name="connsiteY67" fmla="*/ 4514210 h 5322895"/>
              <a:gd name="connsiteX68" fmla="*/ 2420664 w 11611430"/>
              <a:gd name="connsiteY68" fmla="*/ 4536017 h 5322895"/>
              <a:gd name="connsiteX69" fmla="*/ 2398856 w 11611430"/>
              <a:gd name="connsiteY69" fmla="*/ 4568729 h 5322895"/>
              <a:gd name="connsiteX70" fmla="*/ 2377048 w 11611430"/>
              <a:gd name="connsiteY70" fmla="*/ 4590537 h 5322895"/>
              <a:gd name="connsiteX71" fmla="*/ 2366144 w 11611430"/>
              <a:gd name="connsiteY71" fmla="*/ 4623249 h 5322895"/>
              <a:gd name="connsiteX72" fmla="*/ 2344336 w 11611430"/>
              <a:gd name="connsiteY72" fmla="*/ 4666865 h 5322895"/>
              <a:gd name="connsiteX73" fmla="*/ 2322528 w 11611430"/>
              <a:gd name="connsiteY73" fmla="*/ 4732288 h 5322895"/>
              <a:gd name="connsiteX74" fmla="*/ 2300721 w 11611430"/>
              <a:gd name="connsiteY74" fmla="*/ 4764999 h 5322895"/>
              <a:gd name="connsiteX75" fmla="*/ 2268010 w 11611430"/>
              <a:gd name="connsiteY75" fmla="*/ 4852231 h 5322895"/>
              <a:gd name="connsiteX76" fmla="*/ 2235297 w 11611430"/>
              <a:gd name="connsiteY76" fmla="*/ 4993981 h 5322895"/>
              <a:gd name="connsiteX77" fmla="*/ 2230567 w 11611430"/>
              <a:gd name="connsiteY77" fmla="*/ 5079209 h 5322895"/>
              <a:gd name="connsiteX78" fmla="*/ 2229538 w 11611430"/>
              <a:gd name="connsiteY78" fmla="*/ 5104344 h 5322895"/>
              <a:gd name="connsiteX79" fmla="*/ 1932621 w 11611430"/>
              <a:gd name="connsiteY79" fmla="*/ 5071374 h 5322895"/>
              <a:gd name="connsiteX80" fmla="*/ 1609634 w 11611430"/>
              <a:gd name="connsiteY80" fmla="*/ 5033891 h 5322895"/>
              <a:gd name="connsiteX81" fmla="*/ 1312435 w 11611430"/>
              <a:gd name="connsiteY81" fmla="*/ 4996408 h 5322895"/>
              <a:gd name="connsiteX82" fmla="*/ 1039799 w 11611430"/>
              <a:gd name="connsiteY82" fmla="*/ 4961027 h 5322895"/>
              <a:gd name="connsiteX83" fmla="*/ 797865 w 11611430"/>
              <a:gd name="connsiteY83" fmla="*/ 4927397 h 5322895"/>
              <a:gd name="connsiteX84" fmla="*/ 579265 w 11611430"/>
              <a:gd name="connsiteY84" fmla="*/ 4895519 h 5322895"/>
              <a:gd name="connsiteX85" fmla="*/ 395052 w 11611430"/>
              <a:gd name="connsiteY85" fmla="*/ 4868896 h 5322895"/>
              <a:gd name="connsiteX86" fmla="*/ 240312 w 11611430"/>
              <a:gd name="connsiteY86" fmla="*/ 4843673 h 5322895"/>
              <a:gd name="connsiteX87" fmla="*/ 27853 w 11611430"/>
              <a:gd name="connsiteY87" fmla="*/ 4807592 h 5322895"/>
              <a:gd name="connsiteX88" fmla="*/ 0 w 11611430"/>
              <a:gd name="connsiteY88" fmla="*/ 4802879 h 5322895"/>
              <a:gd name="connsiteX89" fmla="*/ 0 w 11611430"/>
              <a:gd name="connsiteY89" fmla="*/ 3753332 h 5322895"/>
              <a:gd name="connsiteX90" fmla="*/ 0 w 11611430"/>
              <a:gd name="connsiteY90" fmla="*/ 3571886 h 5322895"/>
              <a:gd name="connsiteX91" fmla="*/ 0 w 11611430"/>
              <a:gd name="connsiteY91" fmla="*/ 471948 h 5322895"/>
              <a:gd name="connsiteX92" fmla="*/ 0 w 11611430"/>
              <a:gd name="connsiteY92" fmla="*/ 213719 h 5322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1611430" h="5322895">
                <a:moveTo>
                  <a:pt x="0" y="0"/>
                </a:moveTo>
                <a:lnTo>
                  <a:pt x="11611430" y="0"/>
                </a:lnTo>
                <a:lnTo>
                  <a:pt x="11611430" y="4911695"/>
                </a:lnTo>
                <a:lnTo>
                  <a:pt x="11401197" y="4948416"/>
                </a:lnTo>
                <a:lnTo>
                  <a:pt x="11121192" y="4990102"/>
                </a:lnTo>
                <a:lnTo>
                  <a:pt x="10842416" y="5032139"/>
                </a:lnTo>
                <a:lnTo>
                  <a:pt x="10562411" y="5071374"/>
                </a:lnTo>
                <a:lnTo>
                  <a:pt x="10286091" y="5105003"/>
                </a:lnTo>
                <a:lnTo>
                  <a:pt x="10006086" y="5136881"/>
                </a:lnTo>
                <a:lnTo>
                  <a:pt x="9727310" y="5165957"/>
                </a:lnTo>
                <a:lnTo>
                  <a:pt x="9453445" y="5191179"/>
                </a:lnTo>
                <a:lnTo>
                  <a:pt x="9175897" y="5216401"/>
                </a:lnTo>
                <a:lnTo>
                  <a:pt x="8902033" y="5237420"/>
                </a:lnTo>
                <a:lnTo>
                  <a:pt x="8628169" y="5253884"/>
                </a:lnTo>
                <a:lnTo>
                  <a:pt x="8355533" y="5271050"/>
                </a:lnTo>
                <a:lnTo>
                  <a:pt x="8085353" y="5285412"/>
                </a:lnTo>
                <a:lnTo>
                  <a:pt x="7817629" y="5295571"/>
                </a:lnTo>
                <a:lnTo>
                  <a:pt x="7549905" y="5304329"/>
                </a:lnTo>
                <a:lnTo>
                  <a:pt x="7284638" y="5312736"/>
                </a:lnTo>
                <a:lnTo>
                  <a:pt x="7023055" y="5316590"/>
                </a:lnTo>
                <a:lnTo>
                  <a:pt x="6761472" y="5320793"/>
                </a:lnTo>
                <a:lnTo>
                  <a:pt x="6503573" y="5322895"/>
                </a:lnTo>
                <a:lnTo>
                  <a:pt x="6248130" y="5320793"/>
                </a:lnTo>
                <a:lnTo>
                  <a:pt x="5995144" y="5320793"/>
                </a:lnTo>
                <a:lnTo>
                  <a:pt x="5744613" y="5316590"/>
                </a:lnTo>
                <a:lnTo>
                  <a:pt x="5498995" y="5310284"/>
                </a:lnTo>
                <a:lnTo>
                  <a:pt x="5255834" y="5304329"/>
                </a:lnTo>
                <a:lnTo>
                  <a:pt x="5017584" y="5297673"/>
                </a:lnTo>
                <a:lnTo>
                  <a:pt x="4785514" y="5287726"/>
                </a:lnTo>
                <a:lnTo>
                  <a:pt x="4601441" y="4972173"/>
                </a:lnTo>
                <a:cubicBezTo>
                  <a:pt x="4573183" y="4924429"/>
                  <a:pt x="4553441" y="4869653"/>
                  <a:pt x="4514210" y="4830422"/>
                </a:cubicBezTo>
                <a:cubicBezTo>
                  <a:pt x="4481500" y="4797711"/>
                  <a:pt x="4446637" y="4767016"/>
                  <a:pt x="4416075" y="4732288"/>
                </a:cubicBezTo>
                <a:cubicBezTo>
                  <a:pt x="4366574" y="4676037"/>
                  <a:pt x="4327307" y="4610810"/>
                  <a:pt x="4274324" y="4557826"/>
                </a:cubicBezTo>
                <a:cubicBezTo>
                  <a:pt x="4263420" y="4546922"/>
                  <a:pt x="4251649" y="4536822"/>
                  <a:pt x="4241613" y="4525113"/>
                </a:cubicBezTo>
                <a:cubicBezTo>
                  <a:pt x="4229786" y="4511315"/>
                  <a:pt x="4220536" y="4495459"/>
                  <a:pt x="4208901" y="4481499"/>
                </a:cubicBezTo>
                <a:cubicBezTo>
                  <a:pt x="4192618" y="4461959"/>
                  <a:pt x="4176792" y="4450689"/>
                  <a:pt x="4154382" y="4437883"/>
                </a:cubicBezTo>
                <a:cubicBezTo>
                  <a:pt x="4140269" y="4429818"/>
                  <a:pt x="4124878" y="4424139"/>
                  <a:pt x="4110766" y="4416075"/>
                </a:cubicBezTo>
                <a:cubicBezTo>
                  <a:pt x="4099388" y="4409573"/>
                  <a:pt x="4088718" y="4401884"/>
                  <a:pt x="4078054" y="4394267"/>
                </a:cubicBezTo>
                <a:cubicBezTo>
                  <a:pt x="4063266" y="4383705"/>
                  <a:pt x="4050217" y="4370572"/>
                  <a:pt x="4034439" y="4361556"/>
                </a:cubicBezTo>
                <a:cubicBezTo>
                  <a:pt x="4023246" y="4355160"/>
                  <a:pt x="3966283" y="4341382"/>
                  <a:pt x="3958111" y="4339747"/>
                </a:cubicBezTo>
                <a:cubicBezTo>
                  <a:pt x="3936432" y="4335411"/>
                  <a:pt x="3914626" y="4331587"/>
                  <a:pt x="3892688" y="4328844"/>
                </a:cubicBezTo>
                <a:cubicBezTo>
                  <a:pt x="3823740" y="4320226"/>
                  <a:pt x="3782100" y="4321230"/>
                  <a:pt x="3718226" y="4307036"/>
                </a:cubicBezTo>
                <a:cubicBezTo>
                  <a:pt x="3696418" y="4302190"/>
                  <a:pt x="3658568" y="4285437"/>
                  <a:pt x="3641899" y="4274324"/>
                </a:cubicBezTo>
                <a:cubicBezTo>
                  <a:pt x="3633345" y="4268622"/>
                  <a:pt x="3629017" y="4257617"/>
                  <a:pt x="3620091" y="4252517"/>
                </a:cubicBezTo>
                <a:cubicBezTo>
                  <a:pt x="3603097" y="4242806"/>
                  <a:pt x="3583967" y="4237398"/>
                  <a:pt x="3565572" y="4230709"/>
                </a:cubicBezTo>
                <a:cubicBezTo>
                  <a:pt x="3543968" y="4222853"/>
                  <a:pt x="3500148" y="4208901"/>
                  <a:pt x="3500148" y="4208901"/>
                </a:cubicBezTo>
                <a:cubicBezTo>
                  <a:pt x="3475771" y="4184523"/>
                  <a:pt x="3478341" y="4197373"/>
                  <a:pt x="3478341" y="4176190"/>
                </a:cubicBezTo>
                <a:lnTo>
                  <a:pt x="3543764" y="4132574"/>
                </a:lnTo>
                <a:cubicBezTo>
                  <a:pt x="3511052" y="4128939"/>
                  <a:pt x="3478542" y="4121670"/>
                  <a:pt x="3445629" y="4121670"/>
                </a:cubicBezTo>
                <a:cubicBezTo>
                  <a:pt x="3427096" y="4121670"/>
                  <a:pt x="3409168" y="4128407"/>
                  <a:pt x="3391109" y="4132574"/>
                </a:cubicBezTo>
                <a:cubicBezTo>
                  <a:pt x="3361904" y="4139313"/>
                  <a:pt x="3332955" y="4147112"/>
                  <a:pt x="3303878" y="4154381"/>
                </a:cubicBezTo>
                <a:cubicBezTo>
                  <a:pt x="3289340" y="4158016"/>
                  <a:pt x="3274480" y="4160547"/>
                  <a:pt x="3260263" y="4165285"/>
                </a:cubicBezTo>
                <a:lnTo>
                  <a:pt x="3194839" y="4187093"/>
                </a:lnTo>
                <a:cubicBezTo>
                  <a:pt x="3183935" y="4190728"/>
                  <a:pt x="3173278" y="4195209"/>
                  <a:pt x="3162128" y="4197997"/>
                </a:cubicBezTo>
                <a:cubicBezTo>
                  <a:pt x="3096214" y="4214476"/>
                  <a:pt x="3132724" y="4204163"/>
                  <a:pt x="3053089" y="4230709"/>
                </a:cubicBezTo>
                <a:lnTo>
                  <a:pt x="2987666" y="4252517"/>
                </a:lnTo>
                <a:cubicBezTo>
                  <a:pt x="2976762" y="4256151"/>
                  <a:pt x="2966105" y="4260632"/>
                  <a:pt x="2954954" y="4263420"/>
                </a:cubicBezTo>
                <a:cubicBezTo>
                  <a:pt x="2925877" y="4270689"/>
                  <a:pt x="2896157" y="4275751"/>
                  <a:pt x="2867723" y="4285228"/>
                </a:cubicBezTo>
                <a:lnTo>
                  <a:pt x="2802300" y="4307036"/>
                </a:lnTo>
                <a:cubicBezTo>
                  <a:pt x="2795031" y="4314305"/>
                  <a:pt x="2789687" y="4324247"/>
                  <a:pt x="2780492" y="4328844"/>
                </a:cubicBezTo>
                <a:cubicBezTo>
                  <a:pt x="2759931" y="4339124"/>
                  <a:pt x="2736876" y="4343382"/>
                  <a:pt x="2715069" y="4350652"/>
                </a:cubicBezTo>
                <a:lnTo>
                  <a:pt x="2682357" y="4361556"/>
                </a:lnTo>
                <a:lnTo>
                  <a:pt x="2649646" y="4372459"/>
                </a:lnTo>
                <a:lnTo>
                  <a:pt x="2616933" y="4383363"/>
                </a:lnTo>
                <a:cubicBezTo>
                  <a:pt x="2609664" y="4390632"/>
                  <a:pt x="2603941" y="4399883"/>
                  <a:pt x="2595126" y="4405171"/>
                </a:cubicBezTo>
                <a:cubicBezTo>
                  <a:pt x="2530624" y="4443872"/>
                  <a:pt x="2594048" y="4382729"/>
                  <a:pt x="2529703" y="4437883"/>
                </a:cubicBezTo>
                <a:cubicBezTo>
                  <a:pt x="2514092" y="4451263"/>
                  <a:pt x="2500625" y="4466960"/>
                  <a:pt x="2486087" y="4481499"/>
                </a:cubicBezTo>
                <a:cubicBezTo>
                  <a:pt x="2475183" y="4492403"/>
                  <a:pt x="2466206" y="4505657"/>
                  <a:pt x="2453375" y="4514210"/>
                </a:cubicBezTo>
                <a:lnTo>
                  <a:pt x="2420664" y="4536017"/>
                </a:lnTo>
                <a:cubicBezTo>
                  <a:pt x="2413395" y="4546922"/>
                  <a:pt x="2407042" y="4558496"/>
                  <a:pt x="2398856" y="4568729"/>
                </a:cubicBezTo>
                <a:cubicBezTo>
                  <a:pt x="2392434" y="4576756"/>
                  <a:pt x="2382337" y="4581722"/>
                  <a:pt x="2377048" y="4590537"/>
                </a:cubicBezTo>
                <a:cubicBezTo>
                  <a:pt x="2371134" y="4600393"/>
                  <a:pt x="2370672" y="4612684"/>
                  <a:pt x="2366144" y="4623249"/>
                </a:cubicBezTo>
                <a:cubicBezTo>
                  <a:pt x="2359741" y="4638189"/>
                  <a:pt x="2350374" y="4651772"/>
                  <a:pt x="2344336" y="4666865"/>
                </a:cubicBezTo>
                <a:cubicBezTo>
                  <a:pt x="2335799" y="4688208"/>
                  <a:pt x="2335280" y="4713161"/>
                  <a:pt x="2322528" y="4732288"/>
                </a:cubicBezTo>
                <a:cubicBezTo>
                  <a:pt x="2315259" y="4743192"/>
                  <a:pt x="2306582" y="4753278"/>
                  <a:pt x="2300721" y="4764999"/>
                </a:cubicBezTo>
                <a:cubicBezTo>
                  <a:pt x="2296862" y="4772717"/>
                  <a:pt x="2272055" y="4834699"/>
                  <a:pt x="2268010" y="4852231"/>
                </a:cubicBezTo>
                <a:cubicBezTo>
                  <a:pt x="2231919" y="5008621"/>
                  <a:pt x="2261653" y="4914917"/>
                  <a:pt x="2235297" y="4993981"/>
                </a:cubicBezTo>
                <a:cubicBezTo>
                  <a:pt x="2233101" y="5029118"/>
                  <a:pt x="2231590" y="5057039"/>
                  <a:pt x="2230567" y="5079209"/>
                </a:cubicBezTo>
                <a:lnTo>
                  <a:pt x="2229538" y="5104344"/>
                </a:lnTo>
                <a:lnTo>
                  <a:pt x="1932621" y="5071374"/>
                </a:lnTo>
                <a:lnTo>
                  <a:pt x="1609634" y="5033891"/>
                </a:lnTo>
                <a:lnTo>
                  <a:pt x="1312435" y="4996408"/>
                </a:lnTo>
                <a:lnTo>
                  <a:pt x="1039799" y="4961027"/>
                </a:lnTo>
                <a:lnTo>
                  <a:pt x="797865" y="4927397"/>
                </a:lnTo>
                <a:lnTo>
                  <a:pt x="579265" y="4895519"/>
                </a:lnTo>
                <a:lnTo>
                  <a:pt x="395052" y="4868896"/>
                </a:lnTo>
                <a:lnTo>
                  <a:pt x="240312" y="4843673"/>
                </a:lnTo>
                <a:lnTo>
                  <a:pt x="27853" y="4807592"/>
                </a:lnTo>
                <a:lnTo>
                  <a:pt x="0" y="4802879"/>
                </a:lnTo>
                <a:lnTo>
                  <a:pt x="0" y="3753332"/>
                </a:lnTo>
                <a:lnTo>
                  <a:pt x="0" y="3571886"/>
                </a:lnTo>
                <a:lnTo>
                  <a:pt x="0" y="471948"/>
                </a:lnTo>
                <a:lnTo>
                  <a:pt x="0" y="213719"/>
                </a:lnTo>
                <a:close/>
              </a:path>
            </a:pathLst>
          </a:custGeom>
        </p:spPr>
      </p:pic>
      <p:sp>
        <p:nvSpPr>
          <p:cNvPr id="2" name="Title 1">
            <a:extLst>
              <a:ext uri="{FF2B5EF4-FFF2-40B4-BE49-F238E27FC236}">
                <a16:creationId xmlns:a16="http://schemas.microsoft.com/office/drawing/2014/main" id="{E08515C6-E7CA-B96A-654B-BB8863B4C8CC}"/>
              </a:ext>
            </a:extLst>
          </p:cNvPr>
          <p:cNvSpPr>
            <a:spLocks noGrp="1"/>
          </p:cNvSpPr>
          <p:nvPr>
            <p:ph type="title"/>
          </p:nvPr>
        </p:nvSpPr>
        <p:spPr>
          <a:xfrm>
            <a:off x="1871209" y="1456014"/>
            <a:ext cx="8449582" cy="2421464"/>
          </a:xfrm>
        </p:spPr>
        <p:txBody>
          <a:bodyPr vert="horz" lIns="91440" tIns="45720" rIns="91440" bIns="45720" rtlCol="0" anchor="b">
            <a:normAutofit/>
          </a:bodyPr>
          <a:lstStyle/>
          <a:p>
            <a:pPr algn="ctr"/>
            <a:r>
              <a:rPr lang="en-US" sz="4800" b="1" noProof="1"/>
              <a:t>Kierunki badań</a:t>
            </a:r>
            <a:br>
              <a:rPr lang="en-US" sz="4800"/>
            </a:br>
            <a:endParaRPr lang="en-US" sz="4800"/>
          </a:p>
        </p:txBody>
      </p:sp>
    </p:spTree>
    <p:extLst>
      <p:ext uri="{BB962C8B-B14F-4D97-AF65-F5344CB8AC3E}">
        <p14:creationId xmlns:p14="http://schemas.microsoft.com/office/powerpoint/2010/main" val="17784877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Obraz 1" descr="Biofeedback EEG Gdańsk - analiza i trening fal mózgowych | Przebieg badania  Biofeeback EEG">
            <a:extLst>
              <a:ext uri="{FF2B5EF4-FFF2-40B4-BE49-F238E27FC236}">
                <a16:creationId xmlns:a16="http://schemas.microsoft.com/office/drawing/2014/main" id="{C4DFCD40-3845-77EA-A286-6C6CAB631FFE}"/>
              </a:ext>
            </a:extLst>
          </p:cNvPr>
          <p:cNvPicPr>
            <a:picLocks noChangeAspect="1"/>
          </p:cNvPicPr>
          <p:nvPr/>
        </p:nvPicPr>
        <p:blipFill>
          <a:blip r:embed="rId3"/>
          <a:stretch>
            <a:fillRect/>
          </a:stretch>
        </p:blipFill>
        <p:spPr>
          <a:xfrm>
            <a:off x="643464" y="1927806"/>
            <a:ext cx="3997362" cy="2998021"/>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Symbol zastępczy zawartości 2">
            <a:extLst>
              <a:ext uri="{FF2B5EF4-FFF2-40B4-BE49-F238E27FC236}">
                <a16:creationId xmlns:a16="http://schemas.microsoft.com/office/drawing/2014/main" id="{74D2F50F-BB2B-EA7F-5BBA-93610F6581A8}"/>
              </a:ext>
            </a:extLst>
          </p:cNvPr>
          <p:cNvSpPr>
            <a:spLocks noGrp="1"/>
          </p:cNvSpPr>
          <p:nvPr>
            <p:ph idx="1"/>
          </p:nvPr>
        </p:nvSpPr>
        <p:spPr>
          <a:xfrm>
            <a:off x="4955458" y="1923504"/>
            <a:ext cx="6593075" cy="3972232"/>
          </a:xfrm>
        </p:spPr>
        <p:txBody>
          <a:bodyPr vert="horz" lIns="91440" tIns="45720" rIns="91440" bIns="45720" rtlCol="0" anchor="ctr">
            <a:noAutofit/>
          </a:bodyPr>
          <a:lstStyle/>
          <a:p>
            <a:pPr marL="0" indent="0" algn="ctr">
              <a:buNone/>
            </a:pPr>
            <a:r>
              <a:rPr lang="pl-PL" sz="2000" b="1" noProof="1">
                <a:solidFill>
                  <a:schemeClr val="tx1">
                    <a:lumMod val="85000"/>
                  </a:schemeClr>
                </a:solidFill>
                <a:cs typeface="Calibri" panose="020F0502020204030204"/>
              </a:rPr>
              <a:t>KIERUNKI BADAŃ: </a:t>
            </a:r>
            <a:r>
              <a:rPr lang="pl-PL" sz="2000" noProof="1">
                <a:solidFill>
                  <a:schemeClr val="tx1">
                    <a:lumMod val="85000"/>
                  </a:schemeClr>
                </a:solidFill>
                <a:ea typeface="+mn-lt"/>
                <a:cs typeface="+mn-lt"/>
              </a:rPr>
              <a:t>Neurofeedback, znane także jako biofeedback, to forma terapii, w której pacjent uczestniczy w procesie treningu swojego mózgu, mając dostęp do informacji zwrotnej na temat jego aktywności elektrycznej. Podczas sesji neurofeedbacku, pacjent jest monitorowany za pomocą elektrod umieszczonych na skórze głowy, które rejestrują aktywność elektryczną mózgu. </a:t>
            </a:r>
            <a:endParaRPr lang="pl-PL" noProof="1">
              <a:solidFill>
                <a:schemeClr val="tx1">
                  <a:lumMod val="85000"/>
                </a:schemeClr>
              </a:solidFill>
              <a:ea typeface="Calibri"/>
              <a:cs typeface="Calibri"/>
            </a:endParaRPr>
          </a:p>
          <a:p>
            <a:pPr marL="0" indent="0" algn="ctr">
              <a:buNone/>
            </a:pPr>
            <a:r>
              <a:rPr lang="pl-PL" sz="2000" noProof="1">
                <a:solidFill>
                  <a:schemeClr val="tx1">
                    <a:lumMod val="85000"/>
                  </a:schemeClr>
                </a:solidFill>
                <a:latin typeface="Calibri"/>
                <a:ea typeface="+mn-lt"/>
                <a:cs typeface="Calibri"/>
              </a:rPr>
              <a:t>Nowe cyfrowe leczenie dzieci, u których zdiagnozowano ADHD, przyniosło obiecujące wyniki. Leczenie EndeavourRx zostało zatwierdzone przez FDA i wykazało pozytywny wzrost umiejętności społecznych i uwagi dzieci, które z niego korzystały. </a:t>
            </a:r>
            <a:endParaRPr lang="pl-PL" sz="2000" noProof="1">
              <a:solidFill>
                <a:schemeClr val="tx1">
                  <a:lumMod val="85000"/>
                </a:schemeClr>
              </a:solidFill>
              <a:ea typeface="Calibri"/>
              <a:cs typeface="Calibri"/>
            </a:endParaRPr>
          </a:p>
          <a:p>
            <a:pPr marL="0" indent="0">
              <a:buNone/>
            </a:pPr>
            <a:endParaRPr lang="pl-PL">
              <a:ea typeface="+mn-lt"/>
              <a:cs typeface="+mn-lt"/>
            </a:endParaRPr>
          </a:p>
          <a:p>
            <a:pPr marL="0" indent="0">
              <a:buNone/>
            </a:pPr>
            <a:endParaRPr lang="pl-PL">
              <a:ea typeface="+mn-lt"/>
              <a:cs typeface="+mn-lt"/>
            </a:endParaRPr>
          </a:p>
        </p:txBody>
      </p:sp>
    </p:spTree>
    <p:extLst>
      <p:ext uri="{BB962C8B-B14F-4D97-AF65-F5344CB8AC3E}">
        <p14:creationId xmlns:p14="http://schemas.microsoft.com/office/powerpoint/2010/main" val="9285866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Libri in pila su un tavolo">
            <a:extLst>
              <a:ext uri="{FF2B5EF4-FFF2-40B4-BE49-F238E27FC236}">
                <a16:creationId xmlns:a16="http://schemas.microsoft.com/office/drawing/2014/main" id="{FAE04315-CF03-1CE9-01D3-7335A60857F2}"/>
              </a:ext>
            </a:extLst>
          </p:cNvPr>
          <p:cNvPicPr>
            <a:picLocks noChangeAspect="1"/>
          </p:cNvPicPr>
          <p:nvPr/>
        </p:nvPicPr>
        <p:blipFill rotWithShape="1">
          <a:blip r:embed="rId2">
            <a:alphaModFix amt="35000"/>
          </a:blip>
          <a:srcRect t="15728" r="-2" b="-2"/>
          <a:stretch/>
        </p:blipFill>
        <p:spPr>
          <a:xfrm>
            <a:off x="20" y="10"/>
            <a:ext cx="12191980" cy="6857990"/>
          </a:xfrm>
          <a:prstGeom prst="rect">
            <a:avLst/>
          </a:prstGeom>
        </p:spPr>
      </p:pic>
      <p:sp>
        <p:nvSpPr>
          <p:cNvPr id="2" name="Title 1">
            <a:extLst>
              <a:ext uri="{FF2B5EF4-FFF2-40B4-BE49-F238E27FC236}">
                <a16:creationId xmlns:a16="http://schemas.microsoft.com/office/drawing/2014/main" id="{76EB2289-E056-5A8A-EAE9-228EA108CFA4}"/>
              </a:ext>
            </a:extLst>
          </p:cNvPr>
          <p:cNvSpPr>
            <a:spLocks noGrp="1"/>
          </p:cNvSpPr>
          <p:nvPr>
            <p:ph type="title"/>
          </p:nvPr>
        </p:nvSpPr>
        <p:spPr>
          <a:xfrm>
            <a:off x="3962399" y="1964267"/>
            <a:ext cx="7197726" cy="2421464"/>
          </a:xfrm>
        </p:spPr>
        <p:txBody>
          <a:bodyPr vert="horz" lIns="91440" tIns="45720" rIns="91440" bIns="45720" rtlCol="0" anchor="b">
            <a:normAutofit/>
          </a:bodyPr>
          <a:lstStyle/>
          <a:p>
            <a:pPr algn="r"/>
            <a:r>
              <a:rPr lang="en-US" sz="4800" b="1"/>
              <a:t>BIBLIOGRAFIA</a:t>
            </a:r>
            <a:br>
              <a:rPr lang="en-US" sz="4800" b="1"/>
            </a:br>
            <a:endParaRPr lang="en-US" sz="4800" b="1"/>
          </a:p>
        </p:txBody>
      </p:sp>
    </p:spTree>
    <p:extLst>
      <p:ext uri="{BB962C8B-B14F-4D97-AF65-F5344CB8AC3E}">
        <p14:creationId xmlns:p14="http://schemas.microsoft.com/office/powerpoint/2010/main" val="6907669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CE40E1-9249-33F7-A362-BE3338298436}"/>
              </a:ext>
            </a:extLst>
          </p:cNvPr>
          <p:cNvSpPr>
            <a:spLocks noGrp="1"/>
          </p:cNvSpPr>
          <p:nvPr>
            <p:ph idx="1"/>
          </p:nvPr>
        </p:nvSpPr>
        <p:spPr>
          <a:xfrm>
            <a:off x="548362" y="237557"/>
            <a:ext cx="9546728" cy="6326441"/>
          </a:xfrm>
        </p:spPr>
        <p:txBody>
          <a:bodyPr>
            <a:normAutofit/>
          </a:bodyPr>
          <a:lstStyle/>
          <a:p>
            <a:pPr marL="0" indent="0">
              <a:lnSpc>
                <a:spcPct val="90000"/>
              </a:lnSpc>
              <a:buNone/>
            </a:pPr>
            <a:endParaRPr lang="en-US" sz="1500" noProof="1">
              <a:solidFill>
                <a:schemeClr val="tx1">
                  <a:lumMod val="85000"/>
                </a:schemeClr>
              </a:solidFill>
              <a:ea typeface="+mn-lt"/>
              <a:cs typeface="+mn-lt"/>
            </a:endParaRPr>
          </a:p>
          <a:p>
            <a:pPr>
              <a:lnSpc>
                <a:spcPct val="90000"/>
              </a:lnSpc>
              <a:buClr>
                <a:srgbClr val="FFFFFF"/>
              </a:buClr>
            </a:pPr>
            <a:r>
              <a:rPr lang="en-US" sz="1500" noProof="1">
                <a:solidFill>
                  <a:schemeClr val="tx1">
                    <a:lumMod val="85000"/>
                  </a:schemeClr>
                </a:solidFill>
                <a:ea typeface="+mn-lt"/>
                <a:cs typeface="+mn-lt"/>
              </a:rPr>
              <a:t>American Psychiatric Association. (2013). Diagnostic and Statistical Manual of Mental Disorders (5th ed.).</a:t>
            </a:r>
            <a:endParaRPr lang="en-US" sz="1500" noProof="1">
              <a:solidFill>
                <a:schemeClr val="tx1">
                  <a:lumMod val="85000"/>
                </a:schemeClr>
              </a:solidFill>
              <a:ea typeface="Calibri"/>
              <a:cs typeface="Calibri"/>
            </a:endParaRPr>
          </a:p>
          <a:p>
            <a:pPr>
              <a:lnSpc>
                <a:spcPct val="90000"/>
              </a:lnSpc>
              <a:buClr>
                <a:srgbClr val="FFFFFF"/>
              </a:buClr>
            </a:pPr>
            <a:r>
              <a:rPr lang="en-US" sz="1500" noProof="1">
                <a:solidFill>
                  <a:schemeClr val="tx1">
                    <a:lumMod val="85000"/>
                  </a:schemeClr>
                </a:solidFill>
                <a:ea typeface="+mn-lt"/>
                <a:cs typeface="+mn-lt"/>
              </a:rPr>
              <a:t>Faraone, S. V., &amp; Larsson, H. (2019). Genetics of attention deficit hyperactivity disorder.</a:t>
            </a:r>
            <a:endParaRPr lang="en-US" sz="1500" noProof="1">
              <a:solidFill>
                <a:schemeClr val="tx1">
                  <a:lumMod val="85000"/>
                </a:schemeClr>
              </a:solidFill>
              <a:ea typeface="Calibri"/>
              <a:cs typeface="Calibri"/>
            </a:endParaRPr>
          </a:p>
          <a:p>
            <a:pPr>
              <a:lnSpc>
                <a:spcPct val="90000"/>
              </a:lnSpc>
              <a:buClr>
                <a:srgbClr val="FFFFFF"/>
              </a:buClr>
            </a:pPr>
            <a:r>
              <a:rPr lang="en-US" sz="1500" noProof="1">
                <a:solidFill>
                  <a:schemeClr val="tx1">
                    <a:lumMod val="85000"/>
                  </a:schemeClr>
                </a:solidFill>
                <a:ea typeface="+mn-lt"/>
                <a:cs typeface="+mn-lt"/>
              </a:rPr>
              <a:t>Biederman, J., &amp; Faraone, S. V. (2005). Attention-deficit hyperactivity disorder.</a:t>
            </a:r>
            <a:endParaRPr lang="en-US" sz="1500" noProof="1">
              <a:solidFill>
                <a:schemeClr val="tx1">
                  <a:lumMod val="85000"/>
                </a:schemeClr>
              </a:solidFill>
              <a:ea typeface="Calibri"/>
              <a:cs typeface="Calibri"/>
            </a:endParaRPr>
          </a:p>
          <a:p>
            <a:pPr>
              <a:lnSpc>
                <a:spcPct val="90000"/>
              </a:lnSpc>
              <a:buClr>
                <a:srgbClr val="FFFFFF"/>
              </a:buClr>
            </a:pPr>
            <a:r>
              <a:rPr lang="en-US" sz="1500" noProof="1">
                <a:solidFill>
                  <a:schemeClr val="tx1">
                    <a:lumMod val="85000"/>
                  </a:schemeClr>
                </a:solidFill>
                <a:ea typeface="+mn-lt"/>
                <a:cs typeface="+mn-lt"/>
              </a:rPr>
              <a:t>Polanczyk, G., et al. (2007). The worldwide prevalence of ADHD.</a:t>
            </a:r>
            <a:endParaRPr lang="en-US" sz="1500" noProof="1">
              <a:solidFill>
                <a:schemeClr val="tx1">
                  <a:lumMod val="85000"/>
                </a:schemeClr>
              </a:solidFill>
              <a:ea typeface="Calibri"/>
              <a:cs typeface="Calibri"/>
            </a:endParaRPr>
          </a:p>
          <a:p>
            <a:pPr>
              <a:lnSpc>
                <a:spcPct val="90000"/>
              </a:lnSpc>
              <a:buClr>
                <a:srgbClr val="FFFFFF"/>
              </a:buClr>
            </a:pPr>
            <a:r>
              <a:rPr lang="en-US" sz="1500" noProof="1">
                <a:solidFill>
                  <a:schemeClr val="tx1">
                    <a:lumMod val="85000"/>
                  </a:schemeClr>
                </a:solidFill>
                <a:ea typeface="+mn-lt"/>
                <a:cs typeface="+mn-lt"/>
              </a:rPr>
              <a:t>Thapar, A., et al. (2012). What causes attention deficit hyperactivity disorder?</a:t>
            </a:r>
            <a:endParaRPr lang="en-US" sz="1500" noProof="1">
              <a:solidFill>
                <a:schemeClr val="tx1">
                  <a:lumMod val="85000"/>
                </a:schemeClr>
              </a:solidFill>
              <a:ea typeface="Calibri"/>
              <a:cs typeface="Calibri"/>
            </a:endParaRPr>
          </a:p>
          <a:p>
            <a:pPr>
              <a:lnSpc>
                <a:spcPct val="90000"/>
              </a:lnSpc>
              <a:buClr>
                <a:srgbClr val="FFFFFF"/>
              </a:buClr>
            </a:pPr>
            <a:r>
              <a:rPr lang="en-US" sz="1500" noProof="1">
                <a:solidFill>
                  <a:schemeClr val="tx1">
                    <a:lumMod val="85000"/>
                  </a:schemeClr>
                </a:solidFill>
                <a:ea typeface="+mn-lt"/>
                <a:cs typeface="+mn-lt"/>
              </a:rPr>
              <a:t>Barkley, R. A. (2015). Attention-deficit hyperactivity disorder: A handbook for diagnosis and treatment (4th ed.). 7. Kooij, S. J., et al. (2010). European consensus statement on diagnosis and treatment of adult ADHD: The European Network Adult ADHD.</a:t>
            </a:r>
            <a:endParaRPr lang="en-US" sz="1500" noProof="1">
              <a:solidFill>
                <a:schemeClr val="tx1">
                  <a:lumMod val="85000"/>
                </a:schemeClr>
              </a:solidFill>
              <a:ea typeface="Calibri"/>
              <a:cs typeface="Calibri"/>
            </a:endParaRPr>
          </a:p>
          <a:p>
            <a:pPr>
              <a:lnSpc>
                <a:spcPct val="90000"/>
              </a:lnSpc>
              <a:buClr>
                <a:srgbClr val="FFFFFF"/>
              </a:buClr>
            </a:pPr>
            <a:r>
              <a:rPr lang="en-US" sz="1500" noProof="1">
                <a:solidFill>
                  <a:schemeClr val="tx1">
                    <a:lumMod val="85000"/>
                  </a:schemeClr>
                </a:solidFill>
                <a:ea typeface="+mn-lt"/>
                <a:cs typeface="+mn-lt"/>
              </a:rPr>
              <a:t>Bradley, C. (1937). The behavior of children receiving Benzedrine.</a:t>
            </a:r>
            <a:endParaRPr lang="en-US" sz="1500" noProof="1">
              <a:solidFill>
                <a:schemeClr val="tx1">
                  <a:lumMod val="85000"/>
                </a:schemeClr>
              </a:solidFill>
              <a:ea typeface="Calibri"/>
              <a:cs typeface="Calibri"/>
            </a:endParaRPr>
          </a:p>
          <a:p>
            <a:pPr>
              <a:lnSpc>
                <a:spcPct val="90000"/>
              </a:lnSpc>
              <a:buClr>
                <a:srgbClr val="FFFFFF"/>
              </a:buClr>
            </a:pPr>
            <a:r>
              <a:rPr lang="en-US" sz="1500" noProof="1">
                <a:solidFill>
                  <a:schemeClr val="tx1">
                    <a:lumMod val="85000"/>
                  </a:schemeClr>
                </a:solidFill>
                <a:ea typeface="+mn-lt"/>
                <a:cs typeface="+mn-lt"/>
              </a:rPr>
              <a:t>Lahey, B. B., et al. (1994). DSM-IV field trials for attention deficit hyperactivity disorder in children and adolescents.</a:t>
            </a:r>
            <a:endParaRPr lang="en-US" sz="1500" noProof="1">
              <a:solidFill>
                <a:schemeClr val="tx1">
                  <a:lumMod val="85000"/>
                </a:schemeClr>
              </a:solidFill>
              <a:ea typeface="Calibri" panose="020F0502020204030204"/>
              <a:cs typeface="Calibri"/>
            </a:endParaRPr>
          </a:p>
          <a:p>
            <a:pPr>
              <a:lnSpc>
                <a:spcPct val="90000"/>
              </a:lnSpc>
              <a:buClr>
                <a:srgbClr val="FFFFFF"/>
              </a:buClr>
            </a:pPr>
            <a:endParaRPr lang="en-US" sz="1500"/>
          </a:p>
        </p:txBody>
      </p:sp>
    </p:spTree>
    <p:extLst>
      <p:ext uri="{BB962C8B-B14F-4D97-AF65-F5344CB8AC3E}">
        <p14:creationId xmlns:p14="http://schemas.microsoft.com/office/powerpoint/2010/main" val="12249671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4FC0F3-3B8C-B2DD-5941-99A6B739CE1E}"/>
              </a:ext>
            </a:extLst>
          </p:cNvPr>
          <p:cNvSpPr>
            <a:spLocks noGrp="1"/>
          </p:cNvSpPr>
          <p:nvPr>
            <p:ph idx="1"/>
          </p:nvPr>
        </p:nvSpPr>
        <p:spPr>
          <a:xfrm>
            <a:off x="115621" y="124669"/>
            <a:ext cx="11710432" cy="6561626"/>
          </a:xfrm>
        </p:spPr>
        <p:txBody>
          <a:bodyPr vert="horz" lIns="91440" tIns="45720" rIns="91440" bIns="45720" rtlCol="0">
            <a:normAutofit lnSpcReduction="10000"/>
          </a:bodyPr>
          <a:lstStyle/>
          <a:p>
            <a:pPr marL="0" indent="0">
              <a:lnSpc>
                <a:spcPct val="90000"/>
              </a:lnSpc>
              <a:buNone/>
            </a:pPr>
            <a:endParaRPr lang="en-US" sz="1000" b="1" noProof="1">
              <a:ea typeface="Calibri"/>
              <a:cs typeface="Calibri"/>
            </a:endParaRPr>
          </a:p>
          <a:p>
            <a:pPr>
              <a:lnSpc>
                <a:spcPct val="90000"/>
              </a:lnSpc>
              <a:buClr>
                <a:srgbClr val="FFFFFF"/>
              </a:buClr>
            </a:pPr>
            <a:r>
              <a:rPr lang="en-US" sz="1000" noProof="1">
                <a:ea typeface="+mn-lt"/>
                <a:cs typeface="+mn-lt"/>
              </a:rPr>
              <a:t>Sonuga-Barke, E. J., Brandeis, D., Cortese, S., Daley, D., Ferrin, M., Holtmann, M., et al. (March 2013). "Nonpharmacological interventions for ADHD: systematic review and meta-analyses of randomized controlled trials of dietary and psychological treatments". </a:t>
            </a:r>
            <a:r>
              <a:rPr lang="en-US" sz="1000" i="1" noProof="1">
                <a:ea typeface="+mn-lt"/>
                <a:cs typeface="+mn-lt"/>
              </a:rPr>
              <a:t>The American Journal of Psychiatry</a:t>
            </a:r>
            <a:r>
              <a:rPr lang="en-US" sz="1000" noProof="1">
                <a:ea typeface="+mn-lt"/>
                <a:cs typeface="+mn-lt"/>
              </a:rPr>
              <a:t>, </a:t>
            </a:r>
            <a:r>
              <a:rPr lang="en-US" sz="1000" b="1" noProof="1">
                <a:ea typeface="+mn-lt"/>
                <a:cs typeface="+mn-lt"/>
              </a:rPr>
              <a:t>170</a:t>
            </a:r>
            <a:r>
              <a:rPr lang="en-US" sz="1000" noProof="1">
                <a:ea typeface="+mn-lt"/>
                <a:cs typeface="+mn-lt"/>
              </a:rPr>
              <a:t>(3), 275–289. </a:t>
            </a:r>
            <a:r>
              <a:rPr lang="en-US" sz="1000" noProof="1">
                <a:ea typeface="+mn-lt"/>
                <a:cs typeface="+mn-lt"/>
                <a:hlinkClick r:id="rId3">
                  <a:extLst>
                    <a:ext uri="{A12FA001-AC4F-418D-AE19-62706E023703}">
                      <ahyp:hlinkClr xmlns:ahyp="http://schemas.microsoft.com/office/drawing/2018/hyperlinkcolor" val="tx"/>
                    </a:ext>
                  </a:extLst>
                </a:hlinkClick>
              </a:rPr>
              <a:t>doi:10.1176/appi.ajp.2012.12070991</a:t>
            </a:r>
            <a:br>
              <a:rPr lang="en-US" sz="1000" noProof="1">
                <a:ea typeface="+mn-lt"/>
                <a:cs typeface="+mn-lt"/>
              </a:rPr>
            </a:br>
            <a:r>
              <a:rPr lang="en-US" sz="1000" noProof="1">
                <a:ea typeface="+mn-lt"/>
                <a:cs typeface="+mn-lt"/>
                <a:hlinkClick r:id="rId4">
                  <a:extLst>
                    <a:ext uri="{A12FA001-AC4F-418D-AE19-62706E023703}">
                      <ahyp:hlinkClr xmlns:ahyp="http://schemas.microsoft.com/office/drawing/2018/hyperlinkcolor" val="tx"/>
                    </a:ext>
                  </a:extLst>
                </a:hlinkClick>
              </a:rPr>
              <a:t>PMID: 23360949</a:t>
            </a:r>
            <a:endParaRPr lang="en-US" sz="1000" noProof="1">
              <a:ea typeface="Calibri"/>
              <a:cs typeface="Calibri"/>
            </a:endParaRPr>
          </a:p>
          <a:p>
            <a:pPr>
              <a:lnSpc>
                <a:spcPct val="90000"/>
              </a:lnSpc>
              <a:buClr>
                <a:srgbClr val="FFFFFF"/>
              </a:buClr>
            </a:pPr>
            <a:r>
              <a:rPr lang="en-US" sz="1000" noProof="1">
                <a:ea typeface="+mn-lt"/>
                <a:cs typeface="+mn-lt"/>
              </a:rPr>
              <a:t>Burger, P. H., Goecke, T. W., Fasching, P. A., Moll, G., Heinrich, H., Beckmann, M. W., &amp; Kornhuber, J. (September 2011). "Einfluss des mütterlichen Alkoholkonsums während der Schwangerschaft auf die Entwicklung von ADHS beim Kind" [How does maternal alcohol consumption during pregnancy affect the development of attention deficit/hyperactivity syndrome in the child]. </a:t>
            </a:r>
            <a:r>
              <a:rPr lang="en-US" sz="1000" i="1" noProof="1">
                <a:ea typeface="+mn-lt"/>
                <a:cs typeface="+mn-lt"/>
              </a:rPr>
              <a:t>Fortschritte der Neurologie-Psychiatrie</a:t>
            </a:r>
            <a:r>
              <a:rPr lang="en-US" sz="1000" noProof="1">
                <a:ea typeface="+mn-lt"/>
                <a:cs typeface="+mn-lt"/>
              </a:rPr>
              <a:t> (Review) (in German), </a:t>
            </a:r>
            <a:r>
              <a:rPr lang="en-US" sz="1000" b="1" noProof="1">
                <a:ea typeface="+mn-lt"/>
                <a:cs typeface="+mn-lt"/>
              </a:rPr>
              <a:t>79</a:t>
            </a:r>
            <a:r>
              <a:rPr lang="en-US" sz="1000" noProof="1">
                <a:ea typeface="+mn-lt"/>
                <a:cs typeface="+mn-lt"/>
              </a:rPr>
              <a:t>(9), 500–506. </a:t>
            </a:r>
            <a:r>
              <a:rPr lang="en-US" sz="1000" noProof="1">
                <a:ea typeface="+mn-lt"/>
                <a:cs typeface="+mn-lt"/>
                <a:hlinkClick r:id="rId5">
                  <a:extLst>
                    <a:ext uri="{A12FA001-AC4F-418D-AE19-62706E023703}">
                      <ahyp:hlinkClr xmlns:ahyp="http://schemas.microsoft.com/office/drawing/2018/hyperlinkcolor" val="tx"/>
                    </a:ext>
                  </a:extLst>
                </a:hlinkClick>
              </a:rPr>
              <a:t>doi:10.1055/s-0031-1273360</a:t>
            </a:r>
            <a:br>
              <a:rPr lang="en-US" sz="1000" noProof="1">
                <a:ea typeface="+mn-lt"/>
                <a:cs typeface="+mn-lt"/>
              </a:rPr>
            </a:br>
            <a:r>
              <a:rPr lang="en-US" sz="1000" noProof="1">
                <a:ea typeface="+mn-lt"/>
                <a:cs typeface="+mn-lt"/>
                <a:hlinkClick r:id="rId6">
                  <a:extLst>
                    <a:ext uri="{A12FA001-AC4F-418D-AE19-62706E023703}">
                      <ahyp:hlinkClr xmlns:ahyp="http://schemas.microsoft.com/office/drawing/2018/hyperlinkcolor" val="tx"/>
                    </a:ext>
                  </a:extLst>
                </a:hlinkClick>
              </a:rPr>
              <a:t>PMID: 21739408</a:t>
            </a:r>
            <a:endParaRPr lang="en-US" sz="1000" noProof="1">
              <a:ea typeface="Calibri"/>
              <a:cs typeface="Calibri"/>
            </a:endParaRPr>
          </a:p>
          <a:p>
            <a:pPr>
              <a:lnSpc>
                <a:spcPct val="90000"/>
              </a:lnSpc>
              <a:buClr>
                <a:srgbClr val="FFFFFF"/>
              </a:buClr>
            </a:pPr>
            <a:r>
              <a:rPr lang="en-US" sz="1000" noProof="1">
                <a:ea typeface="+mn-lt"/>
                <a:cs typeface="+mn-lt"/>
              </a:rPr>
              <a:t>Eubig, P. A., Aguiar, A., &amp; Schantz, S. L. (December 2010). </a:t>
            </a:r>
            <a:r>
              <a:rPr lang="en-US" sz="1000" noProof="1">
                <a:ea typeface="+mn-lt"/>
                <a:cs typeface="+mn-lt"/>
                <a:hlinkClick r:id="rId7">
                  <a:extLst>
                    <a:ext uri="{A12FA001-AC4F-418D-AE19-62706E023703}">
                      <ahyp:hlinkClr xmlns:ahyp="http://schemas.microsoft.com/office/drawing/2018/hyperlinkcolor" val="tx"/>
                    </a:ext>
                  </a:extLst>
                </a:hlinkClick>
              </a:rPr>
              <a:t>"Lead and PCBs as risk factors for attention deficit/hyperactivity disorder"</a:t>
            </a:r>
            <a:r>
              <a:rPr lang="en-US" sz="1000" noProof="1">
                <a:ea typeface="+mn-lt"/>
                <a:cs typeface="+mn-lt"/>
              </a:rPr>
              <a:t>. </a:t>
            </a:r>
            <a:r>
              <a:rPr lang="en-US" sz="1000" i="1" noProof="1">
                <a:ea typeface="+mn-lt"/>
                <a:cs typeface="+mn-lt"/>
              </a:rPr>
              <a:t>Environmental Health Perspectives</a:t>
            </a:r>
            <a:r>
              <a:rPr lang="en-US" sz="1000" noProof="1">
                <a:ea typeface="+mn-lt"/>
                <a:cs typeface="+mn-lt"/>
              </a:rPr>
              <a:t> (Review. Research Support, N.I.H., Extramural. Research Support, U.S. Gov't, Non-P.H.S.), </a:t>
            </a:r>
            <a:r>
              <a:rPr lang="en-US" sz="1000" b="1" noProof="1">
                <a:ea typeface="+mn-lt"/>
                <a:cs typeface="+mn-lt"/>
              </a:rPr>
              <a:t>118</a:t>
            </a:r>
            <a:r>
              <a:rPr lang="en-US" sz="1000" noProof="1">
                <a:ea typeface="+mn-lt"/>
                <a:cs typeface="+mn-lt"/>
              </a:rPr>
              <a:t>(12), 1654–1667. </a:t>
            </a:r>
            <a:r>
              <a:rPr lang="en-US" sz="1000" noProof="1">
                <a:ea typeface="+mn-lt"/>
                <a:cs typeface="+mn-lt"/>
                <a:hlinkClick r:id="rId8">
                  <a:extLst>
                    <a:ext uri="{A12FA001-AC4F-418D-AE19-62706E023703}">
                      <ahyp:hlinkClr xmlns:ahyp="http://schemas.microsoft.com/office/drawing/2018/hyperlinkcolor" val="tx"/>
                    </a:ext>
                  </a:extLst>
                </a:hlinkClick>
              </a:rPr>
              <a:t>doi:10.1289/ehp.0901852</a:t>
            </a:r>
            <a:br>
              <a:rPr lang="en-US" sz="1000" noProof="1">
                <a:ea typeface="+mn-lt"/>
                <a:cs typeface="+mn-lt"/>
              </a:rPr>
            </a:br>
            <a:r>
              <a:rPr lang="en-US" sz="1000" noProof="1">
                <a:ea typeface="+mn-lt"/>
                <a:cs typeface="+mn-lt"/>
                <a:hlinkClick r:id="rId9">
                  <a:extLst>
                    <a:ext uri="{A12FA001-AC4F-418D-AE19-62706E023703}">
                      <ahyp:hlinkClr xmlns:ahyp="http://schemas.microsoft.com/office/drawing/2018/hyperlinkcolor" val="tx"/>
                    </a:ext>
                  </a:extLst>
                </a:hlinkClick>
              </a:rPr>
              <a:t>PMID: 20829149</a:t>
            </a:r>
            <a:endParaRPr lang="en-US" sz="1000" noProof="1">
              <a:ea typeface="Calibri"/>
              <a:cs typeface="Calibri"/>
            </a:endParaRPr>
          </a:p>
          <a:p>
            <a:pPr>
              <a:lnSpc>
                <a:spcPct val="90000"/>
              </a:lnSpc>
              <a:buClr>
                <a:srgbClr val="FFFFFF"/>
              </a:buClr>
            </a:pPr>
            <a:r>
              <a:rPr lang="en-US" sz="1000" noProof="1">
                <a:ea typeface="+mn-lt"/>
                <a:cs typeface="+mn-lt"/>
              </a:rPr>
              <a:t>de Cock, M., Maas, Y. G., &amp; van de Bor, M. (August 2012). "Does perinatal exposure to endocrine disruptors induce autism spectrum and attention deficit hyperactivity disorders? Review". </a:t>
            </a:r>
            <a:r>
              <a:rPr lang="en-US" sz="1000" i="1" noProof="1">
                <a:ea typeface="+mn-lt"/>
                <a:cs typeface="+mn-lt"/>
              </a:rPr>
              <a:t>Acta Paediatrica</a:t>
            </a:r>
            <a:r>
              <a:rPr lang="en-US" sz="1000" noProof="1">
                <a:ea typeface="+mn-lt"/>
                <a:cs typeface="+mn-lt"/>
              </a:rPr>
              <a:t> (Review. Research Support, Non-U.S. Gov't), </a:t>
            </a:r>
            <a:r>
              <a:rPr lang="en-US" sz="1000" b="1" noProof="1">
                <a:ea typeface="+mn-lt"/>
                <a:cs typeface="+mn-lt"/>
              </a:rPr>
              <a:t>101</a:t>
            </a:r>
            <a:r>
              <a:rPr lang="en-US" sz="1000" noProof="1">
                <a:ea typeface="+mn-lt"/>
                <a:cs typeface="+mn-lt"/>
              </a:rPr>
              <a:t>(8), 811–818. </a:t>
            </a:r>
            <a:r>
              <a:rPr lang="en-US" sz="1000" noProof="1">
                <a:ea typeface="+mn-lt"/>
                <a:cs typeface="+mn-lt"/>
                <a:hlinkClick r:id="rId10">
                  <a:extLst>
                    <a:ext uri="{A12FA001-AC4F-418D-AE19-62706E023703}">
                      <ahyp:hlinkClr xmlns:ahyp="http://schemas.microsoft.com/office/drawing/2018/hyperlinkcolor" val="tx"/>
                    </a:ext>
                  </a:extLst>
                </a:hlinkClick>
              </a:rPr>
              <a:t>doi:10.1111/j.1651-2227.2012.02693.x</a:t>
            </a:r>
            <a:br>
              <a:rPr lang="en-US" sz="1000" noProof="1">
                <a:ea typeface="+mn-lt"/>
                <a:cs typeface="+mn-lt"/>
              </a:rPr>
            </a:br>
            <a:r>
              <a:rPr lang="en-US" sz="1000" noProof="1">
                <a:ea typeface="+mn-lt"/>
                <a:cs typeface="+mn-lt"/>
                <a:hlinkClick r:id="rId11">
                  <a:extLst>
                    <a:ext uri="{A12FA001-AC4F-418D-AE19-62706E023703}">
                      <ahyp:hlinkClr xmlns:ahyp="http://schemas.microsoft.com/office/drawing/2018/hyperlinkcolor" val="tx"/>
                    </a:ext>
                  </a:extLst>
                </a:hlinkClick>
              </a:rPr>
              <a:t>PMID: 22458970</a:t>
            </a:r>
            <a:br>
              <a:rPr lang="en-US" sz="1000" noProof="1">
                <a:ea typeface="+mn-lt"/>
                <a:cs typeface="+mn-lt"/>
              </a:rPr>
            </a:br>
            <a:endParaRPr lang="en-US" sz="1000" noProof="1">
              <a:ea typeface="+mn-lt"/>
              <a:cs typeface="+mn-lt"/>
            </a:endParaRPr>
          </a:p>
          <a:p>
            <a:pPr>
              <a:lnSpc>
                <a:spcPct val="90000"/>
              </a:lnSpc>
              <a:buClr>
                <a:srgbClr val="FFFFFF"/>
              </a:buClr>
            </a:pPr>
            <a:r>
              <a:rPr lang="en-US" sz="1000" noProof="1">
                <a:ea typeface="+mn-lt"/>
                <a:cs typeface="+mn-lt"/>
              </a:rPr>
              <a:t>Abbott, L. C., &amp; Winzer-Serhan, U. H. (April 2012). "Smoking during pregnancy: lessons learned from epidemiological studies and experimental studies using animal models". </a:t>
            </a:r>
            <a:r>
              <a:rPr lang="en-US" sz="1000" i="1" noProof="1">
                <a:ea typeface="+mn-lt"/>
                <a:cs typeface="+mn-lt"/>
              </a:rPr>
              <a:t>Critical Reviews in Toxicology</a:t>
            </a:r>
            <a:r>
              <a:rPr lang="en-US" sz="1000" noProof="1">
                <a:ea typeface="+mn-lt"/>
                <a:cs typeface="+mn-lt"/>
              </a:rPr>
              <a:t> (Review), </a:t>
            </a:r>
            <a:r>
              <a:rPr lang="en-US" sz="1000" b="1" noProof="1">
                <a:ea typeface="+mn-lt"/>
                <a:cs typeface="+mn-lt"/>
              </a:rPr>
              <a:t>42</a:t>
            </a:r>
            <a:r>
              <a:rPr lang="en-US" sz="1000" noProof="1">
                <a:ea typeface="+mn-lt"/>
                <a:cs typeface="+mn-lt"/>
              </a:rPr>
              <a:t>(4), 279–303. </a:t>
            </a:r>
            <a:r>
              <a:rPr lang="en-US" sz="1000" noProof="1">
                <a:ea typeface="+mn-lt"/>
                <a:cs typeface="+mn-lt"/>
                <a:hlinkClick r:id="rId12">
                  <a:extLst>
                    <a:ext uri="{A12FA001-AC4F-418D-AE19-62706E023703}">
                      <ahyp:hlinkClr xmlns:ahyp="http://schemas.microsoft.com/office/drawing/2018/hyperlinkcolor" val="tx"/>
                    </a:ext>
                  </a:extLst>
                </a:hlinkClick>
              </a:rPr>
              <a:t>doi:10.3109/10408444.2012.658506</a:t>
            </a:r>
            <a:br>
              <a:rPr lang="en-US" sz="1000" noProof="1">
                <a:ea typeface="+mn-lt"/>
                <a:cs typeface="+mn-lt"/>
              </a:rPr>
            </a:br>
            <a:r>
              <a:rPr lang="en-US" sz="1000" noProof="1">
                <a:ea typeface="+mn-lt"/>
                <a:cs typeface="+mn-lt"/>
                <a:hlinkClick r:id="rId13">
                  <a:extLst>
                    <a:ext uri="{A12FA001-AC4F-418D-AE19-62706E023703}">
                      <ahyp:hlinkClr xmlns:ahyp="http://schemas.microsoft.com/office/drawing/2018/hyperlinkcolor" val="tx"/>
                    </a:ext>
                  </a:extLst>
                </a:hlinkClick>
              </a:rPr>
              <a:t>PMID: 22394313</a:t>
            </a:r>
            <a:endParaRPr lang="en-US" sz="1000" noProof="1">
              <a:ea typeface="Calibri"/>
              <a:cs typeface="Calibri"/>
            </a:endParaRPr>
          </a:p>
          <a:p>
            <a:pPr>
              <a:lnSpc>
                <a:spcPct val="90000"/>
              </a:lnSpc>
              <a:buClr>
                <a:srgbClr val="FFFFFF"/>
              </a:buClr>
            </a:pPr>
            <a:r>
              <a:rPr lang="en-US" sz="1000" noProof="1">
                <a:ea typeface="+mn-lt"/>
                <a:cs typeface="+mn-lt"/>
                <a:hlinkClick r:id="rId14">
                  <a:extLst>
                    <a:ext uri="{A12FA001-AC4F-418D-AE19-62706E023703}">
                      <ahyp:hlinkClr xmlns:ahyp="http://schemas.microsoft.com/office/drawing/2018/hyperlinkcolor" val="tx"/>
                    </a:ext>
                  </a:extLst>
                </a:hlinkClick>
              </a:rPr>
              <a:t>"Attention Deficit Hyperactivity Disorder (Easy-to-Read)"</a:t>
            </a:r>
            <a:r>
              <a:rPr lang="en-US" sz="1000" noProof="1">
                <a:ea typeface="+mn-lt"/>
                <a:cs typeface="+mn-lt"/>
              </a:rPr>
              <a:t>. National Institute of Mental Health. 2013.</a:t>
            </a:r>
            <a:br>
              <a:rPr lang="en-US" sz="1000" noProof="1">
                <a:ea typeface="+mn-lt"/>
                <a:cs typeface="+mn-lt"/>
              </a:rPr>
            </a:br>
            <a:endParaRPr lang="en-US" sz="1000" noProof="1">
              <a:ea typeface="+mn-lt"/>
              <a:cs typeface="+mn-lt"/>
            </a:endParaRPr>
          </a:p>
          <a:p>
            <a:pPr>
              <a:lnSpc>
                <a:spcPct val="90000"/>
              </a:lnSpc>
              <a:buClr>
                <a:srgbClr val="FFFFFF"/>
              </a:buClr>
            </a:pPr>
            <a:r>
              <a:rPr lang="en-US" sz="1000" noProof="1">
                <a:ea typeface="+mn-lt"/>
                <a:cs typeface="+mn-lt"/>
              </a:rPr>
              <a:t>Botting, N., Powls, A., Cooke, R. W., &amp; Marlow, N. (November 1997). </a:t>
            </a:r>
            <a:r>
              <a:rPr lang="en-US" sz="1000" noProof="1">
                <a:ea typeface="+mn-lt"/>
                <a:cs typeface="+mn-lt"/>
                <a:hlinkClick r:id="rId15">
                  <a:extLst>
                    <a:ext uri="{A12FA001-AC4F-418D-AE19-62706E023703}">
                      <ahyp:hlinkClr xmlns:ahyp="http://schemas.microsoft.com/office/drawing/2018/hyperlinkcolor" val="tx"/>
                    </a:ext>
                  </a:extLst>
                </a:hlinkClick>
              </a:rPr>
              <a:t>"Attention deficit hyperactivity disorders and other psychiatric outcomes in very low birthweight children at 12 years"</a:t>
            </a:r>
            <a:r>
              <a:rPr lang="en-US" sz="1000" noProof="1">
                <a:ea typeface="+mn-lt"/>
                <a:cs typeface="+mn-lt"/>
              </a:rPr>
              <a:t>. </a:t>
            </a:r>
            <a:r>
              <a:rPr lang="en-US" sz="1000" i="1" noProof="1">
                <a:ea typeface="+mn-lt"/>
                <a:cs typeface="+mn-lt"/>
              </a:rPr>
              <a:t>Journal of Child Psychology and Psychiatry, and Allied Disciplines</a:t>
            </a:r>
            <a:r>
              <a:rPr lang="en-US" sz="1000" noProof="1">
                <a:ea typeface="+mn-lt"/>
                <a:cs typeface="+mn-lt"/>
              </a:rPr>
              <a:t>, </a:t>
            </a:r>
            <a:r>
              <a:rPr lang="en-US" sz="1000" b="1" noProof="1">
                <a:ea typeface="+mn-lt"/>
                <a:cs typeface="+mn-lt"/>
              </a:rPr>
              <a:t>38</a:t>
            </a:r>
            <a:r>
              <a:rPr lang="en-US" sz="1000" noProof="1">
                <a:ea typeface="+mn-lt"/>
                <a:cs typeface="+mn-lt"/>
              </a:rPr>
              <a:t>(8), 931–941. </a:t>
            </a:r>
            <a:r>
              <a:rPr lang="en-US" sz="1000" noProof="1">
                <a:ea typeface="+mn-lt"/>
                <a:cs typeface="+mn-lt"/>
                <a:hlinkClick r:id="rId16">
                  <a:extLst>
                    <a:ext uri="{A12FA001-AC4F-418D-AE19-62706E023703}">
                      <ahyp:hlinkClr xmlns:ahyp="http://schemas.microsoft.com/office/drawing/2018/hyperlinkcolor" val="tx"/>
                    </a:ext>
                  </a:extLst>
                </a:hlinkClick>
              </a:rPr>
              <a:t>doi:10.1111/j.1469-7610.1997.tb01612.x</a:t>
            </a:r>
            <a:br>
              <a:rPr lang="en-US" sz="1000" noProof="1">
                <a:ea typeface="+mn-lt"/>
                <a:cs typeface="+mn-lt"/>
              </a:rPr>
            </a:br>
            <a:r>
              <a:rPr lang="en-US" sz="1000" noProof="1">
                <a:ea typeface="+mn-lt"/>
                <a:cs typeface="+mn-lt"/>
                <a:hlinkClick r:id="rId17">
                  <a:extLst>
                    <a:ext uri="{A12FA001-AC4F-418D-AE19-62706E023703}">
                      <ahyp:hlinkClr xmlns:ahyp="http://schemas.microsoft.com/office/drawing/2018/hyperlinkcolor" val="tx"/>
                    </a:ext>
                  </a:extLst>
                </a:hlinkClick>
              </a:rPr>
              <a:t>PMID: 9413793</a:t>
            </a:r>
            <a:endParaRPr lang="en-US" sz="1000" noProof="1">
              <a:ea typeface="Calibri"/>
              <a:cs typeface="Calibri"/>
            </a:endParaRPr>
          </a:p>
          <a:p>
            <a:pPr>
              <a:lnSpc>
                <a:spcPct val="90000"/>
              </a:lnSpc>
              <a:buClr>
                <a:srgbClr val="FFFFFF"/>
              </a:buClr>
            </a:pPr>
            <a:r>
              <a:rPr lang="en-US" sz="1000" noProof="1">
                <a:ea typeface="+mn-lt"/>
                <a:cs typeface="+mn-lt"/>
              </a:rPr>
              <a:t>Millichap, J. G. (February 2008). "Etiologic classification of attention-deficit/hyperactivity disorder". </a:t>
            </a:r>
            <a:r>
              <a:rPr lang="en-US" sz="1000" i="1" noProof="1">
                <a:ea typeface="+mn-lt"/>
                <a:cs typeface="+mn-lt"/>
              </a:rPr>
              <a:t>Pediatrics</a:t>
            </a:r>
            <a:r>
              <a:rPr lang="en-US" sz="1000" noProof="1">
                <a:ea typeface="+mn-lt"/>
                <a:cs typeface="+mn-lt"/>
              </a:rPr>
              <a:t> (Review), </a:t>
            </a:r>
            <a:r>
              <a:rPr lang="en-US" sz="1000" b="1" noProof="1">
                <a:ea typeface="+mn-lt"/>
                <a:cs typeface="+mn-lt"/>
              </a:rPr>
              <a:t>121</a:t>
            </a:r>
            <a:r>
              <a:rPr lang="en-US" sz="1000" noProof="1">
                <a:ea typeface="+mn-lt"/>
                <a:cs typeface="+mn-lt"/>
              </a:rPr>
              <a:t>(2), e358–e365. </a:t>
            </a:r>
            <a:r>
              <a:rPr lang="en-US" sz="1000" noProof="1">
                <a:ea typeface="+mn-lt"/>
                <a:cs typeface="+mn-lt"/>
                <a:hlinkClick r:id="rId18">
                  <a:extLst>
                    <a:ext uri="{A12FA001-AC4F-418D-AE19-62706E023703}">
                      <ahyp:hlinkClr xmlns:ahyp="http://schemas.microsoft.com/office/drawing/2018/hyperlinkcolor" val="tx"/>
                    </a:ext>
                  </a:extLst>
                </a:hlinkClick>
              </a:rPr>
              <a:t>doi:10.1542/peds.2007-1332</a:t>
            </a:r>
            <a:br>
              <a:rPr lang="en-US" sz="1000" noProof="1">
                <a:ea typeface="+mn-lt"/>
                <a:cs typeface="+mn-lt"/>
              </a:rPr>
            </a:br>
            <a:r>
              <a:rPr lang="en-US" sz="1000" noProof="1">
                <a:ea typeface="+mn-lt"/>
                <a:cs typeface="+mn-lt"/>
                <a:hlinkClick r:id="rId19">
                  <a:extLst>
                    <a:ext uri="{A12FA001-AC4F-418D-AE19-62706E023703}">
                      <ahyp:hlinkClr xmlns:ahyp="http://schemas.microsoft.com/office/drawing/2018/hyperlinkcolor" val="tx"/>
                    </a:ext>
                  </a:extLst>
                </a:hlinkClick>
              </a:rPr>
              <a:t>PMID: 18245408</a:t>
            </a:r>
            <a:br>
              <a:rPr lang="en-US" sz="1000" noProof="1">
                <a:ea typeface="+mn-lt"/>
                <a:cs typeface="+mn-lt"/>
              </a:rPr>
            </a:br>
            <a:endParaRPr lang="en-US" sz="1000" noProof="1">
              <a:ea typeface="+mn-lt"/>
              <a:cs typeface="+mn-lt"/>
            </a:endParaRPr>
          </a:p>
          <a:p>
            <a:pPr>
              <a:lnSpc>
                <a:spcPct val="90000"/>
              </a:lnSpc>
              <a:buClr>
                <a:srgbClr val="FFFFFF"/>
              </a:buClr>
            </a:pPr>
            <a:r>
              <a:rPr lang="en-US" sz="1000" noProof="1">
                <a:ea typeface="+mn-lt"/>
                <a:cs typeface="+mn-lt"/>
              </a:rPr>
              <a:t>Eme, R. (April 2012). "ADHD: an integration with pediatric traumatic brain injury". </a:t>
            </a:r>
            <a:r>
              <a:rPr lang="en-US" sz="1000" i="1" noProof="1">
                <a:ea typeface="+mn-lt"/>
                <a:cs typeface="+mn-lt"/>
              </a:rPr>
              <a:t>Expert Review of Neurotherapeutics</a:t>
            </a:r>
            <a:r>
              <a:rPr lang="en-US" sz="1000" noProof="1">
                <a:ea typeface="+mn-lt"/>
                <a:cs typeface="+mn-lt"/>
              </a:rPr>
              <a:t> (Review), </a:t>
            </a:r>
            <a:r>
              <a:rPr lang="en-US" sz="1000" b="1" noProof="1">
                <a:ea typeface="+mn-lt"/>
                <a:cs typeface="+mn-lt"/>
              </a:rPr>
              <a:t>12</a:t>
            </a:r>
            <a:r>
              <a:rPr lang="en-US" sz="1000" noProof="1">
                <a:ea typeface="+mn-lt"/>
                <a:cs typeface="+mn-lt"/>
              </a:rPr>
              <a:t>(4), 475–483. </a:t>
            </a:r>
            <a:r>
              <a:rPr lang="en-US" sz="1000" noProof="1">
                <a:ea typeface="+mn-lt"/>
                <a:cs typeface="+mn-lt"/>
                <a:hlinkClick r:id="rId20">
                  <a:extLst>
                    <a:ext uri="{A12FA001-AC4F-418D-AE19-62706E023703}">
                      <ahyp:hlinkClr xmlns:ahyp="http://schemas.microsoft.com/office/drawing/2018/hyperlinkcolor" val="tx"/>
                    </a:ext>
                  </a:extLst>
                </a:hlinkClick>
              </a:rPr>
              <a:t>doi:10.1586/ern.12.15</a:t>
            </a:r>
            <a:br>
              <a:rPr lang="en-US" sz="1000" noProof="1">
                <a:ea typeface="+mn-lt"/>
                <a:cs typeface="+mn-lt"/>
              </a:rPr>
            </a:br>
            <a:r>
              <a:rPr lang="en-US" sz="1000" noProof="1">
                <a:ea typeface="+mn-lt"/>
                <a:cs typeface="+mn-lt"/>
                <a:hlinkClick r:id="rId21">
                  <a:extLst>
                    <a:ext uri="{A12FA001-AC4F-418D-AE19-62706E023703}">
                      <ahyp:hlinkClr xmlns:ahyp="http://schemas.microsoft.com/office/drawing/2018/hyperlinkcolor" val="tx"/>
                    </a:ext>
                  </a:extLst>
                </a:hlinkClick>
              </a:rPr>
              <a:t>PMID: 22449218</a:t>
            </a:r>
            <a:br>
              <a:rPr lang="en-US" sz="1000" noProof="1">
                <a:ea typeface="+mn-lt"/>
                <a:cs typeface="+mn-lt"/>
              </a:rPr>
            </a:br>
            <a:endParaRPr lang="en-US" sz="1000" noProof="1">
              <a:ea typeface="+mn-lt"/>
              <a:cs typeface="+mn-lt"/>
            </a:endParaRPr>
          </a:p>
          <a:p>
            <a:pPr>
              <a:lnSpc>
                <a:spcPct val="90000"/>
              </a:lnSpc>
              <a:buClr>
                <a:srgbClr val="FFFFFF"/>
              </a:buClr>
            </a:pPr>
            <a:r>
              <a:rPr lang="en-US" sz="1000" noProof="1">
                <a:ea typeface="+mn-lt"/>
                <a:cs typeface="+mn-lt"/>
              </a:rPr>
              <a:t>Mayes, R., Bagwell, C., &amp; Erkulwater, J. L. (2009). </a:t>
            </a:r>
            <a:r>
              <a:rPr lang="en-US" sz="1000" i="1" noProof="1">
                <a:ea typeface="+mn-lt"/>
                <a:cs typeface="+mn-lt"/>
              </a:rPr>
              <a:t>Medicating Children: ADHD and Pediatric Mental Health</a:t>
            </a:r>
            <a:r>
              <a:rPr lang="en-US" sz="1000" noProof="1">
                <a:ea typeface="+mn-lt"/>
                <a:cs typeface="+mn-lt"/>
              </a:rPr>
              <a:t> (illustrated ed.). Harvard University Press. pp. 4–24. </a:t>
            </a:r>
            <a:r>
              <a:rPr lang="en-US" sz="1000" noProof="1">
                <a:ea typeface="+mn-lt"/>
                <a:cs typeface="+mn-lt"/>
                <a:hlinkClick r:id="rId22">
                  <a:extLst>
                    <a:ext uri="{A12FA001-AC4F-418D-AE19-62706E023703}">
                      <ahyp:hlinkClr xmlns:ahyp="http://schemas.microsoft.com/office/drawing/2018/hyperlinkcolor" val="tx"/>
                    </a:ext>
                  </a:extLst>
                </a:hlinkClick>
              </a:rPr>
              <a:t>ISBN: 978-0-674-03163-0</a:t>
            </a:r>
            <a:br>
              <a:rPr lang="en-US" sz="1000" noProof="1">
                <a:ea typeface="+mn-lt"/>
                <a:cs typeface="+mn-lt"/>
              </a:rPr>
            </a:br>
            <a:endParaRPr lang="en-US" sz="1000" noProof="1">
              <a:ea typeface="+mn-lt"/>
              <a:cs typeface="+mn-lt"/>
            </a:endParaRPr>
          </a:p>
          <a:p>
            <a:pPr>
              <a:lnSpc>
                <a:spcPct val="90000"/>
              </a:lnSpc>
              <a:buClr>
                <a:srgbClr val="FFFFFF"/>
              </a:buClr>
            </a:pPr>
            <a:r>
              <a:rPr lang="en-US" sz="1000" noProof="1">
                <a:ea typeface="+mn-lt"/>
                <a:cs typeface="+mn-lt"/>
              </a:rPr>
              <a:t>Millichap, J. G., &amp; Yee, M. M. (February 2012). </a:t>
            </a:r>
            <a:r>
              <a:rPr lang="en-US" sz="1000" noProof="1">
                <a:ea typeface="+mn-lt"/>
                <a:cs typeface="+mn-lt"/>
                <a:hlinkClick r:id="rId23">
                  <a:extLst>
                    <a:ext uri="{A12FA001-AC4F-418D-AE19-62706E023703}">
                      <ahyp:hlinkClr xmlns:ahyp="http://schemas.microsoft.com/office/drawing/2018/hyperlinkcolor" val="tx"/>
                    </a:ext>
                  </a:extLst>
                </a:hlinkClick>
              </a:rPr>
              <a:t>"The diet factor in attention-deficit/hyperactivity disorder"</a:t>
            </a:r>
            <a:r>
              <a:rPr lang="en-US" sz="1000" noProof="1">
                <a:ea typeface="+mn-lt"/>
                <a:cs typeface="+mn-lt"/>
              </a:rPr>
              <a:t>. </a:t>
            </a:r>
            <a:r>
              <a:rPr lang="en-US" sz="1000" i="1" noProof="1">
                <a:ea typeface="+mn-lt"/>
                <a:cs typeface="+mn-lt"/>
              </a:rPr>
              <a:t>Pediatrics</a:t>
            </a:r>
            <a:r>
              <a:rPr lang="en-US" sz="1000" noProof="1">
                <a:ea typeface="+mn-lt"/>
                <a:cs typeface="+mn-lt"/>
              </a:rPr>
              <a:t>, </a:t>
            </a:r>
            <a:r>
              <a:rPr lang="en-US" sz="1000" b="1" noProof="1">
                <a:ea typeface="+mn-lt"/>
                <a:cs typeface="+mn-lt"/>
              </a:rPr>
              <a:t>129</a:t>
            </a:r>
            <a:r>
              <a:rPr lang="en-US" sz="1000" noProof="1">
                <a:ea typeface="+mn-lt"/>
                <a:cs typeface="+mn-lt"/>
              </a:rPr>
              <a:t>(2), 330–337. </a:t>
            </a:r>
            <a:r>
              <a:rPr lang="en-US" sz="1000" noProof="1">
                <a:ea typeface="+mn-lt"/>
                <a:cs typeface="+mn-lt"/>
                <a:hlinkClick r:id="rId24">
                  <a:extLst>
                    <a:ext uri="{A12FA001-AC4F-418D-AE19-62706E023703}">
                      <ahyp:hlinkClr xmlns:ahyp="http://schemas.microsoft.com/office/drawing/2018/hyperlinkcolor" val="tx"/>
                    </a:ext>
                  </a:extLst>
                </a:hlinkClick>
              </a:rPr>
              <a:t>doi:10.1542/peds.2011-2199</a:t>
            </a:r>
            <a:br>
              <a:rPr lang="en-US" sz="1000" noProof="1">
                <a:ea typeface="+mn-lt"/>
                <a:cs typeface="+mn-lt"/>
              </a:rPr>
            </a:br>
            <a:r>
              <a:rPr lang="en-US" sz="1000" noProof="1">
                <a:ea typeface="+mn-lt"/>
                <a:cs typeface="+mn-lt"/>
                <a:hlinkClick r:id="rId25">
                  <a:extLst>
                    <a:ext uri="{A12FA001-AC4F-418D-AE19-62706E023703}">
                      <ahyp:hlinkClr xmlns:ahyp="http://schemas.microsoft.com/office/drawing/2018/hyperlinkcolor" val="tx"/>
                    </a:ext>
                  </a:extLst>
                </a:hlinkClick>
              </a:rPr>
              <a:t>PMID: 22232312</a:t>
            </a:r>
            <a:br>
              <a:rPr lang="en-US" sz="1000" noProof="1">
                <a:ea typeface="+mn-lt"/>
                <a:cs typeface="+mn-lt"/>
              </a:rPr>
            </a:br>
            <a:endParaRPr lang="en-US" sz="1000" noProof="1">
              <a:ea typeface="+mn-lt"/>
              <a:cs typeface="+mn-lt"/>
            </a:endParaRPr>
          </a:p>
          <a:p>
            <a:pPr>
              <a:lnSpc>
                <a:spcPct val="90000"/>
              </a:lnSpc>
              <a:buClr>
                <a:srgbClr val="FFFFFF"/>
              </a:buClr>
            </a:pPr>
            <a:r>
              <a:rPr lang="en-US" sz="1000" noProof="1">
                <a:ea typeface="+mn-lt"/>
                <a:cs typeface="+mn-lt"/>
                <a:hlinkClick r:id="rId26">
                  <a:extLst>
                    <a:ext uri="{A12FA001-AC4F-418D-AE19-62706E023703}">
                      <ahyp:hlinkClr xmlns:ahyp="http://schemas.microsoft.com/office/drawing/2018/hyperlinkcolor" val="tx"/>
                    </a:ext>
                  </a:extLst>
                </a:hlinkClick>
              </a:rPr>
              <a:t>"Background Document for the Food Advisory Committee: Certified Color Additives in Food and Possible Association with Attention Deficit Hyperactivity Disorder in Children"</a:t>
            </a:r>
            <a:r>
              <a:rPr lang="en-US" sz="1000" noProof="1">
                <a:ea typeface="+mn-lt"/>
                <a:cs typeface="+mn-lt"/>
              </a:rPr>
              <a:t> (PDF). U.S. Food and Drug Administration. March 2011.</a:t>
            </a:r>
          </a:p>
          <a:p>
            <a:pPr>
              <a:lnSpc>
                <a:spcPct val="90000"/>
              </a:lnSpc>
              <a:buClr>
                <a:srgbClr val="FFFFFF"/>
              </a:buClr>
            </a:pPr>
            <a:r>
              <a:rPr lang="en-US" sz="1000" noProof="1">
                <a:ea typeface="+mn-lt"/>
                <a:cs typeface="+mn-lt"/>
              </a:rPr>
              <a:t>Nigg, J. T., &amp; Holton, K. (October 2014). </a:t>
            </a:r>
            <a:r>
              <a:rPr lang="en-US" sz="1000" noProof="1">
                <a:ea typeface="+mn-lt"/>
                <a:cs typeface="+mn-lt"/>
                <a:hlinkClick r:id="rId27">
                  <a:extLst>
                    <a:ext uri="{A12FA001-AC4F-418D-AE19-62706E023703}">
                      <ahyp:hlinkClr xmlns:ahyp="http://schemas.microsoft.com/office/drawing/2018/hyperlinkcolor" val="tx"/>
                    </a:ext>
                  </a:extLst>
                </a:hlinkClick>
              </a:rPr>
              <a:t>"Restriction and elimination diets in ADHD treatment"</a:t>
            </a:r>
            <a:r>
              <a:rPr lang="en-US" sz="1000" noProof="1">
                <a:ea typeface="+mn-lt"/>
                <a:cs typeface="+mn-lt"/>
              </a:rPr>
              <a:t>. </a:t>
            </a:r>
            <a:r>
              <a:rPr lang="en-US" sz="1000" i="1" noProof="1">
                <a:ea typeface="+mn-lt"/>
                <a:cs typeface="+mn-lt"/>
              </a:rPr>
              <a:t>Child and Adolescent Psychiatric Clinics of North America</a:t>
            </a:r>
            <a:r>
              <a:rPr lang="en-US" sz="1000" noProof="1">
                <a:ea typeface="+mn-lt"/>
                <a:cs typeface="+mn-lt"/>
              </a:rPr>
              <a:t>, </a:t>
            </a:r>
            <a:r>
              <a:rPr lang="en-US" sz="1000" b="1" noProof="1">
                <a:ea typeface="+mn-lt"/>
                <a:cs typeface="+mn-lt"/>
              </a:rPr>
              <a:t>23</a:t>
            </a:r>
            <a:r>
              <a:rPr lang="en-US" sz="1000" noProof="1">
                <a:ea typeface="+mn-lt"/>
                <a:cs typeface="+mn-lt"/>
              </a:rPr>
              <a:t>(4), 937–953. </a:t>
            </a:r>
            <a:r>
              <a:rPr lang="en-US" sz="1000" noProof="1">
                <a:ea typeface="+mn-lt"/>
                <a:cs typeface="+mn-lt"/>
                <a:hlinkClick r:id="rId28">
                  <a:extLst>
                    <a:ext uri="{A12FA001-AC4F-418D-AE19-62706E023703}">
                      <ahyp:hlinkClr xmlns:ahyp="http://schemas.microsoft.com/office/drawing/2018/hyperlinkcolor" val="tx"/>
                    </a:ext>
                  </a:extLst>
                </a:hlinkClick>
              </a:rPr>
              <a:t>doi:10.1016/j.chc.2014.05.010</a:t>
            </a:r>
            <a:br>
              <a:rPr lang="en-US" sz="500">
                <a:ea typeface="+mn-lt"/>
                <a:cs typeface="+mn-lt"/>
              </a:rPr>
            </a:br>
            <a:r>
              <a:rPr lang="en-US" sz="500">
                <a:ea typeface="+mn-lt"/>
                <a:cs typeface="+mn-lt"/>
                <a:hlinkClick r:id="rId29"/>
              </a:rPr>
              <a:t>PMID: 25220094</a:t>
            </a:r>
            <a:endParaRPr lang="en-US" sz="500">
              <a:ea typeface="Calibri"/>
              <a:cs typeface="Calibri"/>
            </a:endParaRPr>
          </a:p>
          <a:p>
            <a:pPr>
              <a:lnSpc>
                <a:spcPct val="90000"/>
              </a:lnSpc>
              <a:buNone/>
            </a:pPr>
            <a:endParaRPr lang="en-US" sz="500">
              <a:ea typeface="Calibri"/>
              <a:cs typeface="Calibri"/>
            </a:endParaRPr>
          </a:p>
        </p:txBody>
      </p:sp>
    </p:spTree>
    <p:extLst>
      <p:ext uri="{BB962C8B-B14F-4D97-AF65-F5344CB8AC3E}">
        <p14:creationId xmlns:p14="http://schemas.microsoft.com/office/powerpoint/2010/main" val="13104765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288A7-7220-E107-F0A6-6C8B54696B4D}"/>
              </a:ext>
            </a:extLst>
          </p:cNvPr>
          <p:cNvSpPr>
            <a:spLocks noGrp="1"/>
          </p:cNvSpPr>
          <p:nvPr>
            <p:ph type="title"/>
          </p:nvPr>
        </p:nvSpPr>
        <p:spPr>
          <a:xfrm>
            <a:off x="798690" y="101600"/>
            <a:ext cx="10131425" cy="1456267"/>
          </a:xfrm>
        </p:spPr>
        <p:txBody>
          <a:bodyPr/>
          <a:lstStyle/>
          <a:p>
            <a:pPr algn="ctr"/>
            <a:br>
              <a:rPr lang="en-US">
                <a:ea typeface="Calibri Light"/>
                <a:cs typeface="Calibri Light"/>
              </a:rPr>
            </a:br>
            <a:endParaRPr lang="en-US">
              <a:ea typeface="Calibri Light"/>
              <a:cs typeface="Calibri Light"/>
            </a:endParaRPr>
          </a:p>
        </p:txBody>
      </p:sp>
      <p:sp>
        <p:nvSpPr>
          <p:cNvPr id="3" name="Content Placeholder 2">
            <a:extLst>
              <a:ext uri="{FF2B5EF4-FFF2-40B4-BE49-F238E27FC236}">
                <a16:creationId xmlns:a16="http://schemas.microsoft.com/office/drawing/2014/main" id="{0950EBF5-222B-C846-48B8-E15F29A7269B}"/>
              </a:ext>
            </a:extLst>
          </p:cNvPr>
          <p:cNvSpPr>
            <a:spLocks noGrp="1"/>
          </p:cNvSpPr>
          <p:nvPr>
            <p:ph idx="1"/>
          </p:nvPr>
        </p:nvSpPr>
        <p:spPr>
          <a:xfrm>
            <a:off x="-5642" y="6587"/>
            <a:ext cx="12182238" cy="6868817"/>
          </a:xfrm>
        </p:spPr>
        <p:txBody>
          <a:bodyPr>
            <a:normAutofit fontScale="77500" lnSpcReduction="20000"/>
          </a:bodyPr>
          <a:lstStyle/>
          <a:p>
            <a:pPr marL="0" indent="0">
              <a:buNone/>
            </a:pPr>
            <a:endParaRPr lang="en-US" sz="2600" b="1" noProof="1">
              <a:solidFill>
                <a:schemeClr val="tx1">
                  <a:lumMod val="85000"/>
                </a:schemeClr>
              </a:solidFill>
              <a:ea typeface="Calibri"/>
              <a:cs typeface="Calibri"/>
            </a:endParaRPr>
          </a:p>
          <a:p>
            <a:pPr>
              <a:buClr>
                <a:srgbClr val="FFFFFF"/>
              </a:buClr>
            </a:pPr>
            <a:r>
              <a:rPr lang="en-US" sz="1500" noProof="1">
                <a:solidFill>
                  <a:schemeClr val="tx1">
                    <a:lumMod val="85000"/>
                  </a:schemeClr>
                </a:solidFill>
                <a:ea typeface="+mn-lt"/>
                <a:cs typeface="+mn-lt"/>
              </a:rPr>
              <a:t>Millichap, J. G. (2010). Chapter 2: Causative Factors. In </a:t>
            </a:r>
            <a:r>
              <a:rPr lang="en-US" sz="1500" i="1" noProof="1">
                <a:solidFill>
                  <a:schemeClr val="tx1">
                    <a:lumMod val="85000"/>
                  </a:schemeClr>
                </a:solidFill>
                <a:ea typeface="+mn-lt"/>
                <a:cs typeface="+mn-lt"/>
              </a:rPr>
              <a:t>Attention Deficit Hyperactivity Disorder Handbook: A Physician's Guide to ADHD</a:t>
            </a:r>
            <a:r>
              <a:rPr lang="en-US" sz="1500" noProof="1">
                <a:solidFill>
                  <a:schemeClr val="tx1">
                    <a:lumMod val="85000"/>
                  </a:schemeClr>
                </a:solidFill>
                <a:ea typeface="+mn-lt"/>
                <a:cs typeface="+mn-lt"/>
              </a:rPr>
              <a:t> (2nd ed., p. 26). New York, NY: Springer Science. </a:t>
            </a:r>
            <a:r>
              <a:rPr lang="en-US" sz="1500" noProof="1">
                <a:solidFill>
                  <a:schemeClr val="tx1">
                    <a:lumMod val="85000"/>
                  </a:schemeClr>
                </a:solidFill>
                <a:ea typeface="+mn-lt"/>
                <a:cs typeface="+mn-lt"/>
                <a:hlinkClick r:id="rId2">
                  <a:extLst>
                    <a:ext uri="{A12FA001-AC4F-418D-AE19-62706E023703}">
                      <ahyp:hlinkClr xmlns:ahyp="http://schemas.microsoft.com/office/drawing/2018/hyperlinkcolor" val="tx"/>
                    </a:ext>
                  </a:extLst>
                </a:hlinkClick>
              </a:rPr>
              <a:t>doi:10.1007/978-1-4419-1397-5</a:t>
            </a:r>
            <a:br>
              <a:rPr lang="en-US" sz="1500" noProof="1">
                <a:ea typeface="+mn-lt"/>
                <a:cs typeface="+mn-lt"/>
              </a:rPr>
            </a:br>
            <a:r>
              <a:rPr lang="en-US" sz="1500" noProof="1">
                <a:solidFill>
                  <a:schemeClr val="tx1">
                    <a:lumMod val="85000"/>
                  </a:schemeClr>
                </a:solidFill>
                <a:ea typeface="+mn-lt"/>
                <a:cs typeface="+mn-lt"/>
              </a:rPr>
              <a:t>ISBN: 978-1-4419-1396-8</a:t>
            </a:r>
          </a:p>
          <a:p>
            <a:pPr>
              <a:buClr>
                <a:srgbClr val="FFFFFF"/>
              </a:buClr>
            </a:pPr>
            <a:r>
              <a:rPr lang="en-US" sz="1500" noProof="1">
                <a:solidFill>
                  <a:schemeClr val="tx1">
                    <a:lumMod val="85000"/>
                  </a:schemeClr>
                </a:solidFill>
                <a:ea typeface="+mn-lt"/>
                <a:cs typeface="+mn-lt"/>
              </a:rPr>
              <a:t>Thapar, A., Cooper, M., Eyre, O., &amp; Langley, K. (January 2013). What have we learnt about the causes of ADHD? </a:t>
            </a:r>
            <a:r>
              <a:rPr lang="en-US" sz="1500" i="1" noProof="1">
                <a:solidFill>
                  <a:schemeClr val="tx1">
                    <a:lumMod val="85000"/>
                  </a:schemeClr>
                </a:solidFill>
                <a:ea typeface="+mn-lt"/>
                <a:cs typeface="+mn-lt"/>
              </a:rPr>
              <a:t>Journal of Child Psychology and Psychiatry, and Allied Disciplines</a:t>
            </a:r>
            <a:r>
              <a:rPr lang="en-US" sz="1500" noProof="1">
                <a:solidFill>
                  <a:schemeClr val="tx1">
                    <a:lumMod val="85000"/>
                  </a:schemeClr>
                </a:solidFill>
                <a:ea typeface="+mn-lt"/>
                <a:cs typeface="+mn-lt"/>
              </a:rPr>
              <a:t>, 54(1), 3–16. </a:t>
            </a:r>
            <a:r>
              <a:rPr lang="en-US" sz="1500" noProof="1">
                <a:solidFill>
                  <a:schemeClr val="tx1">
                    <a:lumMod val="85000"/>
                  </a:schemeClr>
                </a:solidFill>
                <a:ea typeface="+mn-lt"/>
                <a:cs typeface="+mn-lt"/>
                <a:hlinkClick r:id="rId3">
                  <a:extLst>
                    <a:ext uri="{A12FA001-AC4F-418D-AE19-62706E023703}">
                      <ahyp:hlinkClr xmlns:ahyp="http://schemas.microsoft.com/office/drawing/2018/hyperlinkcolor" val="tx"/>
                    </a:ext>
                  </a:extLst>
                </a:hlinkClick>
              </a:rPr>
              <a:t>doi:10.1111/j.1469-7610.2012.02611.x</a:t>
            </a:r>
            <a:br>
              <a:rPr lang="en-US" sz="1500" noProof="1">
                <a:ea typeface="+mn-lt"/>
                <a:cs typeface="+mn-lt"/>
              </a:rPr>
            </a:br>
            <a:r>
              <a:rPr lang="en-US" sz="1500" noProof="1">
                <a:solidFill>
                  <a:schemeClr val="tx1">
                    <a:lumMod val="85000"/>
                  </a:schemeClr>
                </a:solidFill>
                <a:ea typeface="+mn-lt"/>
                <a:cs typeface="+mn-lt"/>
              </a:rPr>
              <a:t>PMID: 22963644</a:t>
            </a:r>
          </a:p>
          <a:p>
            <a:pPr>
              <a:buClr>
                <a:srgbClr val="FFFFFF"/>
              </a:buClr>
            </a:pPr>
            <a:r>
              <a:rPr lang="en-US" sz="1500" noProof="1">
                <a:solidFill>
                  <a:schemeClr val="tx1">
                    <a:lumMod val="85000"/>
                  </a:schemeClr>
                </a:solidFill>
                <a:ea typeface="+mn-lt"/>
                <a:cs typeface="+mn-lt"/>
              </a:rPr>
              <a:t>Nikkelen, S. W., Valkenburg, P. M., Huizinga, M., &amp; Bushman, B. J. (2014). Media use and ADHD-related behaviors in children and adolescents: A meta-analysis. </a:t>
            </a:r>
            <a:r>
              <a:rPr lang="en-US" sz="1500" i="1" noProof="1">
                <a:solidFill>
                  <a:schemeClr val="tx1">
                    <a:lumMod val="85000"/>
                  </a:schemeClr>
                </a:solidFill>
                <a:ea typeface="+mn-lt"/>
                <a:cs typeface="+mn-lt"/>
              </a:rPr>
              <a:t>Developmental Psychology</a:t>
            </a:r>
            <a:r>
              <a:rPr lang="en-US" sz="1500" noProof="1">
                <a:solidFill>
                  <a:schemeClr val="tx1">
                    <a:lumMod val="85000"/>
                  </a:schemeClr>
                </a:solidFill>
                <a:ea typeface="+mn-lt"/>
                <a:cs typeface="+mn-lt"/>
              </a:rPr>
              <a:t>, 50(9), 2228–2241. </a:t>
            </a:r>
            <a:r>
              <a:rPr lang="en-US" sz="1500" noProof="1">
                <a:solidFill>
                  <a:schemeClr val="tx1">
                    <a:lumMod val="85000"/>
                  </a:schemeClr>
                </a:solidFill>
                <a:ea typeface="+mn-lt"/>
                <a:cs typeface="+mn-lt"/>
                <a:hlinkClick r:id="rId4">
                  <a:extLst>
                    <a:ext uri="{A12FA001-AC4F-418D-AE19-62706E023703}">
                      <ahyp:hlinkClr xmlns:ahyp="http://schemas.microsoft.com/office/drawing/2018/hyperlinkcolor" val="tx"/>
                    </a:ext>
                  </a:extLst>
                </a:hlinkClick>
              </a:rPr>
              <a:t>doi:10.1037/a0037318</a:t>
            </a:r>
            <a:br>
              <a:rPr lang="en-US" sz="1500" noProof="1">
                <a:ea typeface="+mn-lt"/>
                <a:cs typeface="+mn-lt"/>
              </a:rPr>
            </a:br>
            <a:r>
              <a:rPr lang="en-US" sz="1500" noProof="1">
                <a:solidFill>
                  <a:schemeClr val="tx1">
                    <a:lumMod val="85000"/>
                  </a:schemeClr>
                </a:solidFill>
                <a:ea typeface="+mn-lt"/>
                <a:cs typeface="+mn-lt"/>
              </a:rPr>
              <a:t>PMID: 24999762</a:t>
            </a:r>
          </a:p>
          <a:p>
            <a:pPr>
              <a:buClr>
                <a:srgbClr val="FFFFFF"/>
              </a:buClr>
            </a:pPr>
            <a:r>
              <a:rPr lang="en-US" sz="1500" noProof="1">
                <a:solidFill>
                  <a:schemeClr val="tx1">
                    <a:lumMod val="85000"/>
                  </a:schemeClr>
                </a:solidFill>
                <a:ea typeface="+mn-lt"/>
                <a:cs typeface="+mn-lt"/>
              </a:rPr>
              <a:t>Beyens, I., Valkenburg, P. M., &amp; Piotrowski, J. T. (2 October 2018). Screen media use and ADHD-related behaviors: Four decades of research. </a:t>
            </a:r>
            <a:r>
              <a:rPr lang="en-US" sz="1500" i="1" noProof="1">
                <a:solidFill>
                  <a:schemeClr val="tx1">
                    <a:lumMod val="85000"/>
                  </a:schemeClr>
                </a:solidFill>
                <a:ea typeface="+mn-lt"/>
                <a:cs typeface="+mn-lt"/>
              </a:rPr>
              <a:t>PNAS USA</a:t>
            </a:r>
            <a:r>
              <a:rPr lang="en-US" sz="1500" noProof="1">
                <a:solidFill>
                  <a:schemeClr val="tx1">
                    <a:lumMod val="85000"/>
                  </a:schemeClr>
                </a:solidFill>
                <a:ea typeface="+mn-lt"/>
                <a:cs typeface="+mn-lt"/>
              </a:rPr>
              <a:t>, 115(40), 9875–9881. </a:t>
            </a:r>
            <a:r>
              <a:rPr lang="en-US" sz="1500" noProof="1">
                <a:solidFill>
                  <a:schemeClr val="tx1">
                    <a:lumMod val="85000"/>
                  </a:schemeClr>
                </a:solidFill>
                <a:ea typeface="+mn-lt"/>
                <a:cs typeface="+mn-lt"/>
                <a:hlinkClick r:id="rId5">
                  <a:extLst>
                    <a:ext uri="{A12FA001-AC4F-418D-AE19-62706E023703}">
                      <ahyp:hlinkClr xmlns:ahyp="http://schemas.microsoft.com/office/drawing/2018/hyperlinkcolor" val="tx"/>
                    </a:ext>
                  </a:extLst>
                </a:hlinkClick>
              </a:rPr>
              <a:t>doi:10.1073/pnas.1611611114</a:t>
            </a:r>
            <a:br>
              <a:rPr lang="en-US" sz="1500" noProof="1">
                <a:ea typeface="+mn-lt"/>
                <a:cs typeface="+mn-lt"/>
              </a:rPr>
            </a:br>
            <a:r>
              <a:rPr lang="en-US" sz="1500" noProof="1">
                <a:solidFill>
                  <a:schemeClr val="tx1">
                    <a:lumMod val="85000"/>
                  </a:schemeClr>
                </a:solidFill>
                <a:ea typeface="+mn-lt"/>
                <a:cs typeface="+mn-lt"/>
              </a:rPr>
              <a:t>PMID: 30275318</a:t>
            </a:r>
          </a:p>
          <a:p>
            <a:pPr>
              <a:buClr>
                <a:srgbClr val="FFFFFF"/>
              </a:buClr>
            </a:pPr>
            <a:r>
              <a:rPr lang="en-US" sz="1500" noProof="1">
                <a:solidFill>
                  <a:schemeClr val="tx1">
                    <a:lumMod val="85000"/>
                  </a:schemeClr>
                </a:solidFill>
                <a:ea typeface="+mn-lt"/>
                <a:cs typeface="+mn-lt"/>
              </a:rPr>
              <a:t>Faraone, S. V., &amp; Larsson, H. (April 2019). Genetics of attention deficit hyperactivity disorder. </a:t>
            </a:r>
            <a:r>
              <a:rPr lang="en-US" sz="1500" i="1" noProof="1">
                <a:solidFill>
                  <a:schemeClr val="tx1">
                    <a:lumMod val="85000"/>
                  </a:schemeClr>
                </a:solidFill>
                <a:ea typeface="+mn-lt"/>
                <a:cs typeface="+mn-lt"/>
              </a:rPr>
              <a:t>Molecular Psychiatry</a:t>
            </a:r>
            <a:r>
              <a:rPr lang="en-US" sz="1500" noProof="1">
                <a:solidFill>
                  <a:schemeClr val="tx1">
                    <a:lumMod val="85000"/>
                  </a:schemeClr>
                </a:solidFill>
                <a:ea typeface="+mn-lt"/>
                <a:cs typeface="+mn-lt"/>
              </a:rPr>
              <a:t>, 24(4), 562–575. </a:t>
            </a:r>
            <a:r>
              <a:rPr lang="en-US" sz="1500" noProof="1">
                <a:solidFill>
                  <a:schemeClr val="tx1">
                    <a:lumMod val="85000"/>
                  </a:schemeClr>
                </a:solidFill>
                <a:ea typeface="+mn-lt"/>
                <a:cs typeface="+mn-lt"/>
                <a:hlinkClick r:id="rId6">
                  <a:extLst>
                    <a:ext uri="{A12FA001-AC4F-418D-AE19-62706E023703}">
                      <ahyp:hlinkClr xmlns:ahyp="http://schemas.microsoft.com/office/drawing/2018/hyperlinkcolor" val="tx"/>
                    </a:ext>
                  </a:extLst>
                </a:hlinkClick>
              </a:rPr>
              <a:t>doi:10.1038/s41380-018-0070-0</a:t>
            </a:r>
            <a:br>
              <a:rPr lang="en-US" sz="1500" noProof="1">
                <a:ea typeface="+mn-lt"/>
                <a:cs typeface="+mn-lt"/>
              </a:rPr>
            </a:br>
            <a:r>
              <a:rPr lang="en-US" sz="1500" noProof="1">
                <a:solidFill>
                  <a:schemeClr val="tx1">
                    <a:lumMod val="85000"/>
                  </a:schemeClr>
                </a:solidFill>
                <a:ea typeface="+mn-lt"/>
                <a:cs typeface="+mn-lt"/>
              </a:rPr>
              <a:t>PMID: 29892054</a:t>
            </a:r>
          </a:p>
          <a:p>
            <a:pPr>
              <a:buClr>
                <a:srgbClr val="FFFFFF"/>
              </a:buClr>
            </a:pPr>
            <a:r>
              <a:rPr lang="en-US" sz="1500" noProof="1">
                <a:solidFill>
                  <a:schemeClr val="tx1">
                    <a:lumMod val="85000"/>
                  </a:schemeClr>
                </a:solidFill>
                <a:ea typeface="+mn-lt"/>
                <a:cs typeface="+mn-lt"/>
              </a:rPr>
              <a:t>Skoglund, C., Chen, Q., D'Onofrio, B. M., Lichtenstein, P., &amp; Larsson, H. (January 2014). Familial confounding of the association between maternal smoking during pregnancy and ADHD in offspring. </a:t>
            </a:r>
            <a:r>
              <a:rPr lang="en-US" sz="1500" i="1" noProof="1">
                <a:solidFill>
                  <a:schemeClr val="tx1">
                    <a:lumMod val="85000"/>
                  </a:schemeClr>
                </a:solidFill>
                <a:ea typeface="+mn-lt"/>
                <a:cs typeface="+mn-lt"/>
              </a:rPr>
              <a:t>Journal of Child Psychology and Psychiatry</a:t>
            </a:r>
            <a:r>
              <a:rPr lang="en-US" sz="1500" noProof="1">
                <a:solidFill>
                  <a:schemeClr val="tx1">
                    <a:lumMod val="85000"/>
                  </a:schemeClr>
                </a:solidFill>
                <a:ea typeface="+mn-lt"/>
                <a:cs typeface="+mn-lt"/>
              </a:rPr>
              <a:t>, 55(1), 61–68. </a:t>
            </a:r>
            <a:r>
              <a:rPr lang="en-US" sz="1500" noProof="1">
                <a:solidFill>
                  <a:schemeClr val="tx1">
                    <a:lumMod val="85000"/>
                  </a:schemeClr>
                </a:solidFill>
                <a:ea typeface="+mn-lt"/>
                <a:cs typeface="+mn-lt"/>
                <a:hlinkClick r:id="rId7">
                  <a:extLst>
                    <a:ext uri="{A12FA001-AC4F-418D-AE19-62706E023703}">
                      <ahyp:hlinkClr xmlns:ahyp="http://schemas.microsoft.com/office/drawing/2018/hyperlinkcolor" val="tx"/>
                    </a:ext>
                  </a:extLst>
                </a:hlinkClick>
              </a:rPr>
              <a:t>doi:10.1111/jcpp.12124</a:t>
            </a:r>
            <a:br>
              <a:rPr lang="en-US" sz="1500" noProof="1">
                <a:ea typeface="+mn-lt"/>
                <a:cs typeface="+mn-lt"/>
              </a:rPr>
            </a:br>
            <a:r>
              <a:rPr lang="en-US" sz="1500" noProof="1">
                <a:solidFill>
                  <a:schemeClr val="tx1">
                    <a:lumMod val="85000"/>
                  </a:schemeClr>
                </a:solidFill>
                <a:ea typeface="+mn-lt"/>
                <a:cs typeface="+mn-lt"/>
              </a:rPr>
              <a:t>PMID: 25359172</a:t>
            </a:r>
          </a:p>
          <a:p>
            <a:pPr>
              <a:buClr>
                <a:srgbClr val="FFFFFF"/>
              </a:buClr>
            </a:pPr>
            <a:r>
              <a:rPr lang="en-US" sz="1500" noProof="1">
                <a:solidFill>
                  <a:schemeClr val="tx1">
                    <a:lumMod val="85000"/>
                  </a:schemeClr>
                </a:solidFill>
                <a:ea typeface="+mn-lt"/>
                <a:cs typeface="+mn-lt"/>
              </a:rPr>
              <a:t>Hinshaw, S. P. (May 2018). Attention Deficit Hyperactivity Disorder (ADHD): Controversy, Developmental Mechanisms, and Multiple Levels of Analysis. </a:t>
            </a:r>
            <a:r>
              <a:rPr lang="en-US" sz="1500" i="1" noProof="1">
                <a:solidFill>
                  <a:schemeClr val="tx1">
                    <a:lumMod val="85000"/>
                  </a:schemeClr>
                </a:solidFill>
                <a:ea typeface="+mn-lt"/>
                <a:cs typeface="+mn-lt"/>
              </a:rPr>
              <a:t>Annual Review of Clinical Psychology</a:t>
            </a:r>
            <a:r>
              <a:rPr lang="en-US" sz="1500" noProof="1">
                <a:solidFill>
                  <a:schemeClr val="tx1">
                    <a:lumMod val="85000"/>
                  </a:schemeClr>
                </a:solidFill>
                <a:ea typeface="+mn-lt"/>
                <a:cs typeface="+mn-lt"/>
              </a:rPr>
              <a:t>, 14(1), 291–316. </a:t>
            </a:r>
            <a:r>
              <a:rPr lang="en-US" sz="1500" noProof="1">
                <a:solidFill>
                  <a:schemeClr val="tx1">
                    <a:lumMod val="85000"/>
                  </a:schemeClr>
                </a:solidFill>
                <a:ea typeface="+mn-lt"/>
                <a:cs typeface="+mn-lt"/>
                <a:hlinkClick r:id="rId8">
                  <a:extLst>
                    <a:ext uri="{A12FA001-AC4F-418D-AE19-62706E023703}">
                      <ahyp:hlinkClr xmlns:ahyp="http://schemas.microsoft.com/office/drawing/2018/hyperlinkcolor" val="tx"/>
                    </a:ext>
                  </a:extLst>
                </a:hlinkClick>
              </a:rPr>
              <a:t>doi:10.1146/annurev-clinpsy-050817-084917</a:t>
            </a:r>
            <a:br>
              <a:rPr lang="en-US" sz="1500" noProof="1">
                <a:ea typeface="+mn-lt"/>
                <a:cs typeface="+mn-lt"/>
              </a:rPr>
            </a:br>
            <a:r>
              <a:rPr lang="en-US" sz="1500" noProof="1">
                <a:solidFill>
                  <a:schemeClr val="tx1">
                    <a:lumMod val="85000"/>
                  </a:schemeClr>
                </a:solidFill>
                <a:ea typeface="+mn-lt"/>
                <a:cs typeface="+mn-lt"/>
              </a:rPr>
              <a:t>PMID: 29220204</a:t>
            </a:r>
            <a:endParaRPr lang="en-US" sz="1500" noProof="1">
              <a:solidFill>
                <a:schemeClr val="tx1">
                  <a:lumMod val="85000"/>
                </a:schemeClr>
              </a:solidFill>
              <a:ea typeface="Calibri"/>
              <a:cs typeface="Calibri"/>
            </a:endParaRPr>
          </a:p>
          <a:p>
            <a:pPr>
              <a:buClr>
                <a:srgbClr val="FFFFFF"/>
              </a:buClr>
            </a:pPr>
            <a:r>
              <a:rPr lang="en-US" sz="1500" noProof="1">
                <a:solidFill>
                  <a:schemeClr val="tx1">
                    <a:lumMod val="85000"/>
                  </a:schemeClr>
                </a:solidFill>
                <a:ea typeface="+mn-lt"/>
                <a:cs typeface="+mn-lt"/>
              </a:rPr>
              <a:t>Kebir, O., &amp; Joober, R. (December 2011). Neuropsychological endophenotypes in attention-deficit/hyperactivity disorder: a review of genetic association studies. </a:t>
            </a:r>
            <a:r>
              <a:rPr lang="en-US" sz="1500" i="1" noProof="1">
                <a:solidFill>
                  <a:schemeClr val="tx1">
                    <a:lumMod val="85000"/>
                  </a:schemeClr>
                </a:solidFill>
                <a:ea typeface="+mn-lt"/>
                <a:cs typeface="+mn-lt"/>
              </a:rPr>
              <a:t>European Archives of Psychiatry and Clinical Neuroscience</a:t>
            </a:r>
            <a:r>
              <a:rPr lang="en-US" sz="1500" noProof="1">
                <a:solidFill>
                  <a:schemeClr val="tx1">
                    <a:lumMod val="85000"/>
                  </a:schemeClr>
                </a:solidFill>
                <a:ea typeface="+mn-lt"/>
                <a:cs typeface="+mn-lt"/>
              </a:rPr>
              <a:t>, 261(8), 583–594. </a:t>
            </a:r>
            <a:r>
              <a:rPr lang="en-US" sz="1500" noProof="1">
                <a:solidFill>
                  <a:schemeClr val="tx1">
                    <a:lumMod val="85000"/>
                  </a:schemeClr>
                </a:solidFill>
                <a:ea typeface="+mn-lt"/>
                <a:cs typeface="+mn-lt"/>
                <a:hlinkClick r:id="rId9">
                  <a:extLst>
                    <a:ext uri="{A12FA001-AC4F-418D-AE19-62706E023703}">
                      <ahyp:hlinkClr xmlns:ahyp="http://schemas.microsoft.com/office/drawing/2018/hyperlinkcolor" val="tx"/>
                    </a:ext>
                  </a:extLst>
                </a:hlinkClick>
              </a:rPr>
              <a:t>doi:10.1007/s00406-011-0207-5</a:t>
            </a:r>
            <a:br>
              <a:rPr lang="en-US" sz="1500" noProof="1">
                <a:ea typeface="+mn-lt"/>
                <a:cs typeface="+mn-lt"/>
              </a:rPr>
            </a:br>
            <a:r>
              <a:rPr lang="en-US" sz="1500" noProof="1">
                <a:solidFill>
                  <a:schemeClr val="tx1">
                    <a:lumMod val="85000"/>
                  </a:schemeClr>
                </a:solidFill>
                <a:ea typeface="+mn-lt"/>
                <a:cs typeface="+mn-lt"/>
              </a:rPr>
              <a:t>PMID: 21409419</a:t>
            </a:r>
            <a:endParaRPr lang="en-US" sz="1500" noProof="1">
              <a:solidFill>
                <a:schemeClr val="tx1">
                  <a:lumMod val="85000"/>
                </a:schemeClr>
              </a:solidFill>
              <a:ea typeface="Calibri"/>
              <a:cs typeface="Calibri"/>
            </a:endParaRPr>
          </a:p>
          <a:p>
            <a:pPr>
              <a:buClr>
                <a:srgbClr val="FFFFFF"/>
              </a:buClr>
            </a:pPr>
            <a:r>
              <a:rPr lang="en-US" sz="1500" noProof="1">
                <a:solidFill>
                  <a:schemeClr val="tx1">
                    <a:lumMod val="85000"/>
                  </a:schemeClr>
                </a:solidFill>
                <a:ea typeface="+mn-lt"/>
                <a:cs typeface="+mn-lt"/>
              </a:rPr>
              <a:t>Arcos-Burgos, M., &amp; Muenke, M. (November 2010). </a:t>
            </a:r>
            <a:r>
              <a:rPr lang="en-US" sz="1500" noProof="1">
                <a:solidFill>
                  <a:schemeClr val="tx1">
                    <a:lumMod val="85000"/>
                  </a:schemeClr>
                </a:solidFill>
                <a:ea typeface="+mn-lt"/>
                <a:cs typeface="+mn-lt"/>
                <a:hlinkClick r:id="rId10">
                  <a:extLst>
                    <a:ext uri="{A12FA001-AC4F-418D-AE19-62706E023703}">
                      <ahyp:hlinkClr xmlns:ahyp="http://schemas.microsoft.com/office/drawing/2018/hyperlinkcolor" val="tx"/>
                    </a:ext>
                  </a:extLst>
                </a:hlinkClick>
              </a:rPr>
              <a:t>"Toward a better understanding of ADHD: LPHN3 gene variants and the susceptibility to develop ADHD"</a:t>
            </a:r>
            <a:r>
              <a:rPr lang="en-US" sz="1500" noProof="1">
                <a:solidFill>
                  <a:schemeClr val="tx1">
                    <a:lumMod val="85000"/>
                  </a:schemeClr>
                </a:solidFill>
                <a:ea typeface="+mn-lt"/>
                <a:cs typeface="+mn-lt"/>
              </a:rPr>
              <a:t>. </a:t>
            </a:r>
            <a:r>
              <a:rPr lang="en-US" sz="1500" i="1" noProof="1">
                <a:solidFill>
                  <a:schemeClr val="tx1">
                    <a:lumMod val="85000"/>
                  </a:schemeClr>
                </a:solidFill>
                <a:ea typeface="+mn-lt"/>
                <a:cs typeface="+mn-lt"/>
              </a:rPr>
              <a:t>Attention Deficit and Hyperactivity Disorders</a:t>
            </a:r>
            <a:r>
              <a:rPr lang="en-US" sz="1500" noProof="1">
                <a:solidFill>
                  <a:schemeClr val="tx1">
                    <a:lumMod val="85000"/>
                  </a:schemeClr>
                </a:solidFill>
                <a:ea typeface="+mn-lt"/>
                <a:cs typeface="+mn-lt"/>
              </a:rPr>
              <a:t>, </a:t>
            </a:r>
            <a:r>
              <a:rPr lang="en-US" sz="1500" b="1" noProof="1">
                <a:solidFill>
                  <a:schemeClr val="tx1">
                    <a:lumMod val="85000"/>
                  </a:schemeClr>
                </a:solidFill>
                <a:ea typeface="+mn-lt"/>
                <a:cs typeface="+mn-lt"/>
              </a:rPr>
              <a:t>2</a:t>
            </a:r>
            <a:r>
              <a:rPr lang="en-US" sz="1500" noProof="1">
                <a:solidFill>
                  <a:schemeClr val="tx1">
                    <a:lumMod val="85000"/>
                  </a:schemeClr>
                </a:solidFill>
                <a:ea typeface="+mn-lt"/>
                <a:cs typeface="+mn-lt"/>
              </a:rPr>
              <a:t>(3), 139–147. </a:t>
            </a:r>
            <a:r>
              <a:rPr lang="en-US" sz="1500" noProof="1">
                <a:solidFill>
                  <a:schemeClr val="tx1">
                    <a:lumMod val="85000"/>
                  </a:schemeClr>
                </a:solidFill>
                <a:ea typeface="+mn-lt"/>
                <a:cs typeface="+mn-lt"/>
                <a:hlinkClick r:id="rId11">
                  <a:extLst>
                    <a:ext uri="{A12FA001-AC4F-418D-AE19-62706E023703}">
                      <ahyp:hlinkClr xmlns:ahyp="http://schemas.microsoft.com/office/drawing/2018/hyperlinkcolor" val="tx"/>
                    </a:ext>
                  </a:extLst>
                </a:hlinkClick>
              </a:rPr>
              <a:t>doi:10.1007/s12402-010-0030-2</a:t>
            </a:r>
            <a:br>
              <a:rPr lang="en-US" sz="1500" noProof="1">
                <a:ea typeface="+mn-lt"/>
                <a:cs typeface="+mn-lt"/>
              </a:rPr>
            </a:br>
            <a:r>
              <a:rPr lang="en-US" sz="1500" noProof="1">
                <a:solidFill>
                  <a:schemeClr val="tx1">
                    <a:lumMod val="85000"/>
                  </a:schemeClr>
                </a:solidFill>
                <a:ea typeface="+mn-lt"/>
                <a:cs typeface="+mn-lt"/>
                <a:hlinkClick r:id="rId12">
                  <a:extLst>
                    <a:ext uri="{A12FA001-AC4F-418D-AE19-62706E023703}">
                      <ahyp:hlinkClr xmlns:ahyp="http://schemas.microsoft.com/office/drawing/2018/hyperlinkcolor" val="tx"/>
                    </a:ext>
                  </a:extLst>
                </a:hlinkClick>
              </a:rPr>
              <a:t>PMID: 21432600</a:t>
            </a:r>
            <a:br>
              <a:rPr lang="en-US" sz="1500" noProof="1">
                <a:ea typeface="+mn-lt"/>
                <a:cs typeface="+mn-lt"/>
              </a:rPr>
            </a:br>
            <a:endParaRPr lang="en-US" sz="1500" noProof="1">
              <a:solidFill>
                <a:schemeClr val="tx1">
                  <a:lumMod val="85000"/>
                </a:schemeClr>
              </a:solidFill>
              <a:ea typeface="+mn-lt"/>
              <a:cs typeface="+mn-lt"/>
            </a:endParaRPr>
          </a:p>
          <a:p>
            <a:pPr>
              <a:buClr>
                <a:srgbClr val="FFFFFF"/>
              </a:buClr>
            </a:pPr>
            <a:r>
              <a:rPr lang="en-US" sz="1500" noProof="1">
                <a:solidFill>
                  <a:schemeClr val="tx1">
                    <a:lumMod val="85000"/>
                  </a:schemeClr>
                </a:solidFill>
                <a:ea typeface="+mn-lt"/>
                <a:cs typeface="+mn-lt"/>
              </a:rPr>
              <a:t>Grimm, O., Kranz, T. M., &amp; Reif, A. (February 2020). </a:t>
            </a:r>
            <a:r>
              <a:rPr lang="en-US" sz="1500" noProof="1">
                <a:solidFill>
                  <a:schemeClr val="tx1">
                    <a:lumMod val="85000"/>
                  </a:schemeClr>
                </a:solidFill>
                <a:ea typeface="+mn-lt"/>
                <a:cs typeface="+mn-lt"/>
                <a:hlinkClick r:id="rId13">
                  <a:extLst>
                    <a:ext uri="{A12FA001-AC4F-418D-AE19-62706E023703}">
                      <ahyp:hlinkClr xmlns:ahyp="http://schemas.microsoft.com/office/drawing/2018/hyperlinkcolor" val="tx"/>
                    </a:ext>
                  </a:extLst>
                </a:hlinkClick>
              </a:rPr>
              <a:t>"Genetics of ADHD: What Should the Clinician Know?"</a:t>
            </a:r>
            <a:r>
              <a:rPr lang="en-US" sz="1500" noProof="1">
                <a:solidFill>
                  <a:schemeClr val="tx1">
                    <a:lumMod val="85000"/>
                  </a:schemeClr>
                </a:solidFill>
                <a:ea typeface="+mn-lt"/>
                <a:cs typeface="+mn-lt"/>
              </a:rPr>
              <a:t>. </a:t>
            </a:r>
            <a:r>
              <a:rPr lang="en-US" sz="1500" i="1" noProof="1">
                <a:solidFill>
                  <a:schemeClr val="tx1">
                    <a:lumMod val="85000"/>
                  </a:schemeClr>
                </a:solidFill>
                <a:ea typeface="+mn-lt"/>
                <a:cs typeface="+mn-lt"/>
              </a:rPr>
              <a:t>Current Psychiatry Reports</a:t>
            </a:r>
            <a:r>
              <a:rPr lang="en-US" sz="1500" noProof="1">
                <a:solidFill>
                  <a:schemeClr val="tx1">
                    <a:lumMod val="85000"/>
                  </a:schemeClr>
                </a:solidFill>
                <a:ea typeface="+mn-lt"/>
                <a:cs typeface="+mn-lt"/>
              </a:rPr>
              <a:t>, </a:t>
            </a:r>
            <a:r>
              <a:rPr lang="en-US" sz="1500" b="1" noProof="1">
                <a:solidFill>
                  <a:schemeClr val="tx1">
                    <a:lumMod val="85000"/>
                  </a:schemeClr>
                </a:solidFill>
                <a:ea typeface="+mn-lt"/>
                <a:cs typeface="+mn-lt"/>
              </a:rPr>
              <a:t>22</a:t>
            </a:r>
            <a:r>
              <a:rPr lang="en-US" sz="1500" noProof="1">
                <a:solidFill>
                  <a:schemeClr val="tx1">
                    <a:lumMod val="85000"/>
                  </a:schemeClr>
                </a:solidFill>
                <a:ea typeface="+mn-lt"/>
                <a:cs typeface="+mn-lt"/>
              </a:rPr>
              <a:t>(4), 18. </a:t>
            </a:r>
            <a:r>
              <a:rPr lang="en-US" sz="1500" noProof="1">
                <a:solidFill>
                  <a:schemeClr val="tx1">
                    <a:lumMod val="85000"/>
                  </a:schemeClr>
                </a:solidFill>
                <a:ea typeface="+mn-lt"/>
                <a:cs typeface="+mn-lt"/>
                <a:hlinkClick r:id="rId14">
                  <a:extLst>
                    <a:ext uri="{A12FA001-AC4F-418D-AE19-62706E023703}">
                      <ahyp:hlinkClr xmlns:ahyp="http://schemas.microsoft.com/office/drawing/2018/hyperlinkcolor" val="tx"/>
                    </a:ext>
                  </a:extLst>
                </a:hlinkClick>
              </a:rPr>
              <a:t>doi:10.1007/s11920-020-1141-x</a:t>
            </a:r>
            <a:br>
              <a:rPr lang="en-US" sz="1300" noProof="1">
                <a:ea typeface="+mn-lt"/>
                <a:cs typeface="+mn-lt"/>
              </a:rPr>
            </a:br>
            <a:r>
              <a:rPr lang="en-US" sz="1300" noProof="1">
                <a:solidFill>
                  <a:schemeClr val="tx1">
                    <a:lumMod val="85000"/>
                  </a:schemeClr>
                </a:solidFill>
                <a:ea typeface="+mn-lt"/>
                <a:cs typeface="+mn-lt"/>
                <a:hlinkClick r:id="rId15">
                  <a:extLst>
                    <a:ext uri="{A12FA001-AC4F-418D-AE19-62706E023703}">
                      <ahyp:hlinkClr xmlns:ahyp="http://schemas.microsoft.com/office/drawing/2018/hyperlinkcolor" val="tx"/>
                    </a:ext>
                  </a:extLst>
                </a:hlinkClick>
              </a:rPr>
              <a:t>PMID: 32108282</a:t>
            </a:r>
            <a:endParaRPr lang="en-US" sz="1300" noProof="1">
              <a:solidFill>
                <a:schemeClr val="tx1">
                  <a:lumMod val="85000"/>
                </a:schemeClr>
              </a:solidFill>
              <a:ea typeface="Calibri"/>
              <a:cs typeface="Calibri"/>
              <a:hlinkClick r:id="" action="ppaction://noaction">
                <a:extLst>
                  <a:ext uri="{A12FA001-AC4F-418D-AE19-62706E023703}">
                    <ahyp:hlinkClr xmlns:ahyp="http://schemas.microsoft.com/office/drawing/2018/hyperlinkcolor" val="tx"/>
                  </a:ext>
                </a:extLst>
              </a:hlinkClick>
            </a:endParaRPr>
          </a:p>
          <a:p>
            <a:pPr marL="0" indent="0">
              <a:buClr>
                <a:srgbClr val="FFFFFF"/>
              </a:buClr>
              <a:buNone/>
            </a:pPr>
            <a:br>
              <a:rPr lang="en-US"/>
            </a:br>
            <a:endParaRPr lang="en-US">
              <a:ea typeface="Calibri" panose="020F0502020204030204"/>
              <a:cs typeface="Calibri" panose="020F0502020204030204"/>
            </a:endParaRPr>
          </a:p>
          <a:p>
            <a:pPr marL="0" indent="0">
              <a:buClr>
                <a:srgbClr val="FFFFFF"/>
              </a:buClr>
              <a:buNone/>
            </a:pPr>
            <a:r>
              <a:rPr lang="en-US">
                <a:ea typeface="+mn-lt"/>
                <a:cs typeface="+mn-lt"/>
              </a:rPr>
              <a:t>   </a:t>
            </a:r>
            <a:endParaRPr lang="en-US">
              <a:ea typeface="Calibri" panose="020F0502020204030204"/>
              <a:cs typeface="Calibri" panose="020F0502020204030204"/>
            </a:endParaRPr>
          </a:p>
        </p:txBody>
      </p:sp>
    </p:spTree>
    <p:extLst>
      <p:ext uri="{BB962C8B-B14F-4D97-AF65-F5344CB8AC3E}">
        <p14:creationId xmlns:p14="http://schemas.microsoft.com/office/powerpoint/2010/main" val="13776557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6D590-CA9C-EC17-BC23-BCC673474257}"/>
              </a:ext>
            </a:extLst>
          </p:cNvPr>
          <p:cNvSpPr>
            <a:spLocks noGrp="1"/>
          </p:cNvSpPr>
          <p:nvPr>
            <p:ph type="title"/>
          </p:nvPr>
        </p:nvSpPr>
        <p:spPr>
          <a:xfrm>
            <a:off x="685801" y="609600"/>
            <a:ext cx="10131425" cy="1023527"/>
          </a:xfrm>
        </p:spPr>
        <p:txBody>
          <a:bodyPr>
            <a:normAutofit fontScale="90000"/>
          </a:bodyPr>
          <a:lstStyle/>
          <a:p>
            <a:pPr algn="ctr"/>
            <a:br>
              <a:rPr lang="en-US">
                <a:latin typeface="Arial"/>
                <a:ea typeface="Calibri Light"/>
                <a:cs typeface="Calibri Light"/>
              </a:rPr>
            </a:br>
            <a:endParaRPr lang="en-US">
              <a:latin typeface="Arial"/>
              <a:ea typeface="Calibri Light"/>
              <a:cs typeface="Calibri Light"/>
            </a:endParaRPr>
          </a:p>
        </p:txBody>
      </p:sp>
      <p:sp>
        <p:nvSpPr>
          <p:cNvPr id="3" name="Content Placeholder 2">
            <a:extLst>
              <a:ext uri="{FF2B5EF4-FFF2-40B4-BE49-F238E27FC236}">
                <a16:creationId xmlns:a16="http://schemas.microsoft.com/office/drawing/2014/main" id="{42F53A94-B08D-DB03-E0BC-590688603E1B}"/>
              </a:ext>
            </a:extLst>
          </p:cNvPr>
          <p:cNvSpPr>
            <a:spLocks noGrp="1"/>
          </p:cNvSpPr>
          <p:nvPr>
            <p:ph idx="1"/>
          </p:nvPr>
        </p:nvSpPr>
        <p:spPr>
          <a:xfrm>
            <a:off x="238" y="1882"/>
            <a:ext cx="12177533" cy="6854707"/>
          </a:xfrm>
        </p:spPr>
        <p:txBody>
          <a:bodyPr>
            <a:normAutofit fontScale="77500" lnSpcReduction="20000"/>
          </a:bodyPr>
          <a:lstStyle/>
          <a:p>
            <a:pPr marL="0" indent="0">
              <a:buNone/>
            </a:pPr>
            <a:endParaRPr lang="en-US" b="1">
              <a:ea typeface="Calibri"/>
              <a:cs typeface="Calibri"/>
            </a:endParaRPr>
          </a:p>
          <a:p>
            <a:pPr>
              <a:buClr>
                <a:srgbClr val="FFFFFF"/>
              </a:buClr>
            </a:pPr>
            <a:endParaRPr lang="en-US" noProof="1">
              <a:solidFill>
                <a:schemeClr val="tx1">
                  <a:lumMod val="85000"/>
                </a:schemeClr>
              </a:solidFill>
              <a:ea typeface="Calibri"/>
              <a:cs typeface="Calibri"/>
            </a:endParaRPr>
          </a:p>
          <a:p>
            <a:pPr>
              <a:buClr>
                <a:srgbClr val="FFFFFF"/>
              </a:buClr>
            </a:pPr>
            <a:r>
              <a:rPr lang="en-US" noProof="1">
                <a:solidFill>
                  <a:schemeClr val="tx1">
                    <a:lumMod val="85000"/>
                  </a:schemeClr>
                </a:solidFill>
                <a:ea typeface="+mn-lt"/>
                <a:cs typeface="+mn-lt"/>
              </a:rPr>
              <a:t>Skodzik, T., Holling, H., &amp; Pedersen, A. (February 2017). "Long-Term Memory Performance in Adult ADHD". </a:t>
            </a:r>
            <a:r>
              <a:rPr lang="en-US" i="1" noProof="1">
                <a:solidFill>
                  <a:schemeClr val="tx1">
                    <a:lumMod val="85000"/>
                  </a:schemeClr>
                </a:solidFill>
                <a:ea typeface="+mn-lt"/>
                <a:cs typeface="+mn-lt"/>
              </a:rPr>
              <a:t>Journal of Attention Disorders</a:t>
            </a:r>
            <a:r>
              <a:rPr lang="en-US" noProof="1">
                <a:solidFill>
                  <a:schemeClr val="tx1">
                    <a:lumMod val="85000"/>
                  </a:schemeClr>
                </a:solidFill>
                <a:ea typeface="+mn-lt"/>
                <a:cs typeface="+mn-lt"/>
              </a:rPr>
              <a:t>, 21(4), 267–283. doi:10.1177/1087054713510561</a:t>
            </a:r>
            <a:br>
              <a:rPr lang="en-US" noProof="1">
                <a:ea typeface="+mn-lt"/>
                <a:cs typeface="+mn-lt"/>
              </a:rPr>
            </a:br>
            <a:r>
              <a:rPr lang="en-US" noProof="1">
                <a:solidFill>
                  <a:schemeClr val="tx1">
                    <a:lumMod val="85000"/>
                  </a:schemeClr>
                </a:solidFill>
                <a:ea typeface="+mn-lt"/>
                <a:cs typeface="+mn-lt"/>
              </a:rPr>
              <a:t>PMID: 24232170</a:t>
            </a:r>
          </a:p>
          <a:p>
            <a:r>
              <a:rPr lang="en-US" noProof="1">
                <a:solidFill>
                  <a:schemeClr val="tx1">
                    <a:lumMod val="85000"/>
                  </a:schemeClr>
                </a:solidFill>
                <a:ea typeface="+mn-lt"/>
                <a:cs typeface="+mn-lt"/>
              </a:rPr>
              <a:t>Modesto-Lowe, V., Chaplin, M., Soovajian, V., &amp; Meyer, A. (July 2013). "Are motivation deficits underestimated in patients with ADHD? A review of the literature". </a:t>
            </a:r>
            <a:r>
              <a:rPr lang="en-US" i="1" noProof="1">
                <a:solidFill>
                  <a:schemeClr val="tx1">
                    <a:lumMod val="85000"/>
                  </a:schemeClr>
                </a:solidFill>
                <a:ea typeface="+mn-lt"/>
                <a:cs typeface="+mn-lt"/>
              </a:rPr>
              <a:t>Postgraduate Medicine</a:t>
            </a:r>
            <a:r>
              <a:rPr lang="en-US" noProof="1">
                <a:solidFill>
                  <a:schemeClr val="tx1">
                    <a:lumMod val="85000"/>
                  </a:schemeClr>
                </a:solidFill>
                <a:ea typeface="+mn-lt"/>
                <a:cs typeface="+mn-lt"/>
              </a:rPr>
              <a:t>, 125(4), 47–52. doi:10.3810/pgm.2013.07.2677</a:t>
            </a:r>
            <a:br>
              <a:rPr lang="en-US" noProof="1">
                <a:ea typeface="+mn-lt"/>
                <a:cs typeface="+mn-lt"/>
              </a:rPr>
            </a:br>
            <a:r>
              <a:rPr lang="en-US" noProof="1">
                <a:solidFill>
                  <a:schemeClr val="tx1">
                    <a:lumMod val="85000"/>
                  </a:schemeClr>
                </a:solidFill>
                <a:ea typeface="+mn-lt"/>
                <a:cs typeface="+mn-lt"/>
              </a:rPr>
              <a:t>PMID: 23933893</a:t>
            </a:r>
          </a:p>
          <a:p>
            <a:r>
              <a:rPr lang="en-US" noProof="1">
                <a:solidFill>
                  <a:schemeClr val="tx1">
                    <a:lumMod val="85000"/>
                  </a:schemeClr>
                </a:solidFill>
                <a:ea typeface="+mn-lt"/>
                <a:cs typeface="+mn-lt"/>
              </a:rPr>
              <a:t>Bidwell, L. C., McClernon, F. J., &amp; Kollins, S. H. (August 2011). "Cognitive enhancers for the treatment of ADHD". </a:t>
            </a:r>
            <a:r>
              <a:rPr lang="en-US" i="1" noProof="1">
                <a:solidFill>
                  <a:schemeClr val="tx1">
                    <a:lumMod val="85000"/>
                  </a:schemeClr>
                </a:solidFill>
                <a:ea typeface="+mn-lt"/>
                <a:cs typeface="+mn-lt"/>
              </a:rPr>
              <a:t>Pharmacology, Biochemistry, and Behavior</a:t>
            </a:r>
            <a:r>
              <a:rPr lang="en-US" noProof="1">
                <a:solidFill>
                  <a:schemeClr val="tx1">
                    <a:lumMod val="85000"/>
                  </a:schemeClr>
                </a:solidFill>
                <a:ea typeface="+mn-lt"/>
                <a:cs typeface="+mn-lt"/>
              </a:rPr>
              <a:t>, 99(2), 262–274. doi:10.1016/j.pbb.2011.05.002</a:t>
            </a:r>
            <a:br>
              <a:rPr lang="en-US" noProof="1">
                <a:ea typeface="+mn-lt"/>
                <a:cs typeface="+mn-lt"/>
              </a:rPr>
            </a:br>
            <a:r>
              <a:rPr lang="en-US" noProof="1">
                <a:solidFill>
                  <a:schemeClr val="tx1">
                    <a:lumMod val="85000"/>
                  </a:schemeClr>
                </a:solidFill>
                <a:ea typeface="+mn-lt"/>
                <a:cs typeface="+mn-lt"/>
              </a:rPr>
              <a:t>PMID: 21596055</a:t>
            </a:r>
          </a:p>
          <a:p>
            <a:r>
              <a:rPr lang="en-US" noProof="1">
                <a:solidFill>
                  <a:schemeClr val="tx1">
                    <a:lumMod val="85000"/>
                  </a:schemeClr>
                </a:solidFill>
                <a:ea typeface="+mn-lt"/>
                <a:cs typeface="+mn-lt"/>
              </a:rPr>
              <a:t>Cortese, S. (September 2012). "The neurobiology and genetics of Attention-Deficit/Hyperactivity Disorder (ADHD): what every clinician should know". </a:t>
            </a:r>
            <a:r>
              <a:rPr lang="en-US" i="1" noProof="1">
                <a:solidFill>
                  <a:schemeClr val="tx1">
                    <a:lumMod val="85000"/>
                  </a:schemeClr>
                </a:solidFill>
                <a:ea typeface="+mn-lt"/>
                <a:cs typeface="+mn-lt"/>
              </a:rPr>
              <a:t>European Journal of Paediatric Neurology</a:t>
            </a:r>
            <a:r>
              <a:rPr lang="en-US" noProof="1">
                <a:solidFill>
                  <a:schemeClr val="tx1">
                    <a:lumMod val="85000"/>
                  </a:schemeClr>
                </a:solidFill>
                <a:ea typeface="+mn-lt"/>
                <a:cs typeface="+mn-lt"/>
              </a:rPr>
              <a:t>, 16(5), 422–433. doi:10.1016/j.ejpn.2012.01.009</a:t>
            </a:r>
            <a:br>
              <a:rPr lang="en-US" noProof="1">
                <a:ea typeface="+mn-lt"/>
                <a:cs typeface="+mn-lt"/>
              </a:rPr>
            </a:br>
            <a:r>
              <a:rPr lang="en-US" noProof="1">
                <a:solidFill>
                  <a:schemeClr val="tx1">
                    <a:lumMod val="85000"/>
                  </a:schemeClr>
                </a:solidFill>
                <a:ea typeface="+mn-lt"/>
                <a:cs typeface="+mn-lt"/>
              </a:rPr>
              <a:t>PMID: 22306277</a:t>
            </a:r>
          </a:p>
          <a:p>
            <a:r>
              <a:rPr lang="en-US" noProof="1">
                <a:solidFill>
                  <a:schemeClr val="tx1">
                    <a:lumMod val="85000"/>
                  </a:schemeClr>
                </a:solidFill>
                <a:ea typeface="+mn-lt"/>
                <a:cs typeface="+mn-lt"/>
              </a:rPr>
              <a:t>Lesch, K. P., Merker, S., Reif, A., &amp; Novak, M. (June 2013). "Dances with black widow spiders: dysregulation of glutamate signalling enters centre stage in ADHD". </a:t>
            </a:r>
            <a:r>
              <a:rPr lang="en-US" i="1" noProof="1">
                <a:solidFill>
                  <a:schemeClr val="tx1">
                    <a:lumMod val="85000"/>
                  </a:schemeClr>
                </a:solidFill>
                <a:ea typeface="+mn-lt"/>
                <a:cs typeface="+mn-lt"/>
              </a:rPr>
              <a:t>European Neuropsychopharmacology</a:t>
            </a:r>
            <a:r>
              <a:rPr lang="en-US" noProof="1">
                <a:solidFill>
                  <a:schemeClr val="tx1">
                    <a:lumMod val="85000"/>
                  </a:schemeClr>
                </a:solidFill>
                <a:ea typeface="+mn-lt"/>
                <a:cs typeface="+mn-lt"/>
              </a:rPr>
              <a:t>, 23(6), 479–491. doi:10.1016/j.euroneuro.2012.07.013</a:t>
            </a:r>
            <a:br>
              <a:rPr lang="en-US" noProof="1">
                <a:ea typeface="+mn-lt"/>
                <a:cs typeface="+mn-lt"/>
              </a:rPr>
            </a:br>
            <a:r>
              <a:rPr lang="en-US" noProof="1">
                <a:solidFill>
                  <a:schemeClr val="tx1">
                    <a:lumMod val="85000"/>
                  </a:schemeClr>
                </a:solidFill>
                <a:ea typeface="+mn-lt"/>
                <a:cs typeface="+mn-lt"/>
              </a:rPr>
              <a:t>PMID: 22939004</a:t>
            </a:r>
          </a:p>
          <a:p>
            <a:r>
              <a:rPr lang="en-US" noProof="1">
                <a:solidFill>
                  <a:schemeClr val="tx1">
                    <a:lumMod val="85000"/>
                  </a:schemeClr>
                </a:solidFill>
                <a:ea typeface="+mn-lt"/>
                <a:cs typeface="+mn-lt"/>
              </a:rPr>
              <a:t>Diamond, A. (2013). "Executive functions". </a:t>
            </a:r>
            <a:r>
              <a:rPr lang="en-US" i="1" noProof="1">
                <a:solidFill>
                  <a:schemeClr val="tx1">
                    <a:lumMod val="85000"/>
                  </a:schemeClr>
                </a:solidFill>
                <a:ea typeface="+mn-lt"/>
                <a:cs typeface="+mn-lt"/>
              </a:rPr>
              <a:t>Annual Review of Psychology</a:t>
            </a:r>
            <a:r>
              <a:rPr lang="en-US" noProof="1">
                <a:solidFill>
                  <a:schemeClr val="tx1">
                    <a:lumMod val="85000"/>
                  </a:schemeClr>
                </a:solidFill>
                <a:ea typeface="+mn-lt"/>
                <a:cs typeface="+mn-lt"/>
              </a:rPr>
              <a:t>, 64, 135–168. doi:10.1146/annurev-psych-113011-143750</a:t>
            </a:r>
            <a:br>
              <a:rPr lang="en-US" noProof="1">
                <a:ea typeface="+mn-lt"/>
                <a:cs typeface="+mn-lt"/>
              </a:rPr>
            </a:br>
            <a:r>
              <a:rPr lang="en-US" noProof="1">
                <a:solidFill>
                  <a:schemeClr val="tx1">
                    <a:lumMod val="85000"/>
                  </a:schemeClr>
                </a:solidFill>
                <a:ea typeface="+mn-lt"/>
                <a:cs typeface="+mn-lt"/>
              </a:rPr>
              <a:t>PMID: 23020641</a:t>
            </a:r>
            <a:endParaRPr lang="en-US" noProof="1">
              <a:solidFill>
                <a:schemeClr val="tx1">
                  <a:lumMod val="85000"/>
                </a:schemeClr>
              </a:solidFill>
              <a:ea typeface="Calibri"/>
              <a:cs typeface="Calibri"/>
            </a:endParaRPr>
          </a:p>
          <a:p>
            <a:r>
              <a:rPr lang="en-US" noProof="1">
                <a:solidFill>
                  <a:schemeClr val="tx1">
                    <a:lumMod val="85000"/>
                  </a:schemeClr>
                </a:solidFill>
                <a:ea typeface="+mn-lt"/>
                <a:cs typeface="+mn-lt"/>
              </a:rPr>
              <a:t>Malenka, R. C., Nestler, E. J., &amp; Hyman, S. E. (2009). "Chapters 10 and 13". In Sydor, A., &amp; Brown, R. Y. (Eds.), </a:t>
            </a:r>
            <a:r>
              <a:rPr lang="en-US" i="1" noProof="1">
                <a:solidFill>
                  <a:schemeClr val="tx1">
                    <a:lumMod val="85000"/>
                  </a:schemeClr>
                </a:solidFill>
                <a:ea typeface="+mn-lt"/>
                <a:cs typeface="+mn-lt"/>
              </a:rPr>
              <a:t>Molecular Neuropharmacology: A Foundation for Clinical Neuroscience</a:t>
            </a:r>
            <a:r>
              <a:rPr lang="en-US" noProof="1">
                <a:solidFill>
                  <a:schemeClr val="tx1">
                    <a:lumMod val="85000"/>
                  </a:schemeClr>
                </a:solidFill>
                <a:ea typeface="+mn-lt"/>
                <a:cs typeface="+mn-lt"/>
              </a:rPr>
              <a:t> (2nd ed.). New York: McGraw-Hill Medical. pp. 266, 315, 318–323.</a:t>
            </a:r>
            <a:br>
              <a:rPr lang="en-US" noProof="1">
                <a:ea typeface="+mn-lt"/>
                <a:cs typeface="+mn-lt"/>
              </a:rPr>
            </a:br>
            <a:r>
              <a:rPr lang="en-US" noProof="1">
                <a:solidFill>
                  <a:schemeClr val="tx1">
                    <a:lumMod val="85000"/>
                  </a:schemeClr>
                </a:solidFill>
                <a:ea typeface="+mn-lt"/>
                <a:cs typeface="+mn-lt"/>
              </a:rPr>
              <a:t>ISBN: 978-0-07-148127-4</a:t>
            </a:r>
            <a:br>
              <a:rPr lang="en-US" noProof="1">
                <a:ea typeface="+mn-lt"/>
                <a:cs typeface="+mn-lt"/>
              </a:rPr>
            </a:br>
            <a:endParaRPr lang="en-US" noProof="1">
              <a:solidFill>
                <a:schemeClr val="tx1">
                  <a:lumMod val="85000"/>
                </a:schemeClr>
              </a:solidFill>
              <a:ea typeface="+mn-lt"/>
              <a:cs typeface="+mn-lt"/>
            </a:endParaRPr>
          </a:p>
          <a:p>
            <a:r>
              <a:rPr lang="en-US" noProof="1">
                <a:solidFill>
                  <a:schemeClr val="tx1">
                    <a:lumMod val="85000"/>
                  </a:schemeClr>
                </a:solidFill>
                <a:ea typeface="+mn-lt"/>
                <a:cs typeface="+mn-lt"/>
              </a:rPr>
              <a:t>Chandler, D. J., Waterhouse, B. D., &amp; Gao, W. J. (May 2014). "New perspectives on catecholaminergic regulation of executive circuits: evidence for independent modulation of prefrontal functions by midbrain dopaminergic and noradrenergic neurons". </a:t>
            </a:r>
            <a:r>
              <a:rPr lang="en-US" i="1" noProof="1">
                <a:solidFill>
                  <a:schemeClr val="tx1">
                    <a:lumMod val="85000"/>
                  </a:schemeClr>
                </a:solidFill>
                <a:ea typeface="+mn-lt"/>
                <a:cs typeface="+mn-lt"/>
              </a:rPr>
              <a:t>Frontiers in Neural Circuits</a:t>
            </a:r>
            <a:r>
              <a:rPr lang="en-US" noProof="1">
                <a:solidFill>
                  <a:schemeClr val="tx1">
                    <a:lumMod val="85000"/>
                  </a:schemeClr>
                </a:solidFill>
                <a:ea typeface="+mn-lt"/>
                <a:cs typeface="+mn-lt"/>
              </a:rPr>
              <a:t>, 8, 53. doi:10.3389/fncir.2014.00053</a:t>
            </a:r>
            <a:br>
              <a:rPr lang="en-US" noProof="1">
                <a:ea typeface="+mn-lt"/>
                <a:cs typeface="+mn-lt"/>
              </a:rPr>
            </a:br>
            <a:r>
              <a:rPr lang="en-US" noProof="1">
                <a:solidFill>
                  <a:schemeClr val="tx1">
                    <a:lumMod val="85000"/>
                  </a:schemeClr>
                </a:solidFill>
                <a:ea typeface="+mn-lt"/>
                <a:cs typeface="+mn-lt"/>
              </a:rPr>
              <a:t>PMID: 24904299</a:t>
            </a:r>
            <a:endParaRPr lang="en-US" noProof="1">
              <a:solidFill>
                <a:schemeClr val="tx1">
                  <a:lumMod val="85000"/>
                </a:schemeClr>
              </a:solidFill>
              <a:ea typeface="Calibri"/>
              <a:cs typeface="Calibri"/>
            </a:endParaRPr>
          </a:p>
          <a:p>
            <a:r>
              <a:rPr lang="en-US" noProof="1">
                <a:solidFill>
                  <a:schemeClr val="tx1">
                    <a:lumMod val="85000"/>
                  </a:schemeClr>
                </a:solidFill>
                <a:ea typeface="+mn-lt"/>
                <a:cs typeface="+mn-lt"/>
              </a:rPr>
              <a:t>Krain, A. L., &amp; Castellanos, F. X. (August 2006). "Brain development and ADHD". </a:t>
            </a:r>
            <a:r>
              <a:rPr lang="en-US" i="1" noProof="1">
                <a:solidFill>
                  <a:schemeClr val="tx1">
                    <a:lumMod val="85000"/>
                  </a:schemeClr>
                </a:solidFill>
                <a:ea typeface="+mn-lt"/>
                <a:cs typeface="+mn-lt"/>
              </a:rPr>
              <a:t>Clinical Psychology Review</a:t>
            </a:r>
            <a:r>
              <a:rPr lang="en-US" noProof="1">
                <a:solidFill>
                  <a:schemeClr val="tx1">
                    <a:lumMod val="85000"/>
                  </a:schemeClr>
                </a:solidFill>
                <a:ea typeface="+mn-lt"/>
                <a:cs typeface="+mn-lt"/>
              </a:rPr>
              <a:t>, 26(4), 433–444. doi:10.1016/j.cpr.2006.01.005</a:t>
            </a:r>
            <a:br>
              <a:rPr lang="en-US" noProof="1">
                <a:ea typeface="+mn-lt"/>
                <a:cs typeface="+mn-lt"/>
              </a:rPr>
            </a:br>
            <a:r>
              <a:rPr lang="en-US" noProof="1">
                <a:solidFill>
                  <a:schemeClr val="tx1">
                    <a:lumMod val="85000"/>
                  </a:schemeClr>
                </a:solidFill>
                <a:ea typeface="+mn-lt"/>
                <a:cs typeface="+mn-lt"/>
              </a:rPr>
              <a:t>PMID: 16480802</a:t>
            </a:r>
          </a:p>
          <a:p>
            <a:pPr>
              <a:buClr>
                <a:srgbClr val="FFFFFF"/>
              </a:buClr>
            </a:pPr>
            <a:endParaRPr lang="en-US">
              <a:ea typeface="Calibri"/>
              <a:cs typeface="Calibri"/>
            </a:endParaRPr>
          </a:p>
        </p:txBody>
      </p:sp>
    </p:spTree>
    <p:extLst>
      <p:ext uri="{BB962C8B-B14F-4D97-AF65-F5344CB8AC3E}">
        <p14:creationId xmlns:p14="http://schemas.microsoft.com/office/powerpoint/2010/main" val="18056702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418C53-93AA-509D-A613-E4575BBCD7B9}"/>
              </a:ext>
            </a:extLst>
          </p:cNvPr>
          <p:cNvSpPr>
            <a:spLocks noGrp="1"/>
          </p:cNvSpPr>
          <p:nvPr>
            <p:ph idx="1"/>
          </p:nvPr>
        </p:nvSpPr>
        <p:spPr>
          <a:xfrm>
            <a:off x="-2115" y="4234"/>
            <a:ext cx="12195174" cy="6845299"/>
          </a:xfrm>
        </p:spPr>
        <p:txBody>
          <a:bodyPr>
            <a:normAutofit/>
          </a:bodyPr>
          <a:lstStyle/>
          <a:p>
            <a:pPr marL="0" indent="0">
              <a:buClr>
                <a:prstClr val="white"/>
              </a:buClr>
              <a:buNone/>
            </a:pPr>
            <a:endParaRPr lang="pl-PL" noProof="1">
              <a:solidFill>
                <a:schemeClr val="tx1">
                  <a:lumMod val="85000"/>
                </a:schemeClr>
              </a:solidFill>
              <a:latin typeface="Söhne"/>
            </a:endParaRPr>
          </a:p>
          <a:p>
            <a:pPr>
              <a:buClr>
                <a:srgbClr val="FFFFFF"/>
              </a:buClr>
            </a:pPr>
            <a:r>
              <a:rPr lang="pl-PL" b="0" i="0" noProof="1">
                <a:solidFill>
                  <a:schemeClr val="tx1">
                    <a:lumMod val="85000"/>
                  </a:schemeClr>
                </a:solidFill>
                <a:effectLst/>
                <a:latin typeface="Söhne"/>
              </a:rPr>
              <a:t>American Psychiatric Association. (2013). Diagnostic and Statistical Manual of Mental Disorders (5th ed.).</a:t>
            </a:r>
            <a:endParaRPr lang="pl-PL" noProof="1">
              <a:solidFill>
                <a:schemeClr val="tx1">
                  <a:lumMod val="85000"/>
                </a:schemeClr>
              </a:solidFill>
              <a:ea typeface="Calibri"/>
              <a:cs typeface="Calibri" panose="020F0502020204030204"/>
            </a:endParaRPr>
          </a:p>
          <a:p>
            <a:r>
              <a:rPr lang="pl-PL" b="0" i="0" noProof="1">
                <a:solidFill>
                  <a:schemeClr val="tx1">
                    <a:lumMod val="85000"/>
                  </a:schemeClr>
                </a:solidFill>
                <a:effectLst/>
                <a:latin typeface="Söhne"/>
              </a:rPr>
              <a:t>Faraone, S. V., Asherson, P., Banaschewski, T., Biederman, J., Buitelaar, J. K., Ramos-Quiroga, J. A., ... &amp; Franke, B. (2015). Attention-deficit/hyperactivity disorder. Nature reviews Disease primers, 1(1), 1-23.</a:t>
            </a:r>
          </a:p>
          <a:p>
            <a:r>
              <a:rPr lang="pl-PL" b="0" i="0" noProof="1">
                <a:solidFill>
                  <a:schemeClr val="tx1">
                    <a:lumMod val="85000"/>
                  </a:schemeClr>
                </a:solidFill>
                <a:effectLst/>
                <a:latin typeface="Söhne"/>
              </a:rPr>
              <a:t>Barkley, R. A. (2015). Attention-Deficit Hyperactivity Disorder: A Handbook for Diagnosis and Treatment (4th ed.).</a:t>
            </a:r>
          </a:p>
          <a:p>
            <a:r>
              <a:rPr lang="pl-PL" b="0" i="0" noProof="1">
                <a:solidFill>
                  <a:schemeClr val="tx1">
                    <a:lumMod val="85000"/>
                  </a:schemeClr>
                </a:solidFill>
                <a:effectLst/>
                <a:latin typeface="Söhne"/>
              </a:rPr>
              <a:t>Polanczyk, G., de Lima, M. S., Horta, B. L., Biederman, J., &amp; Rohde, L. A. (2007). The worldwide prevalence of ADHD: a systematic review and metaregression analysis. American Journal of Psychiatry, 164(6), 942-948.</a:t>
            </a:r>
          </a:p>
          <a:p>
            <a:pPr>
              <a:buClr>
                <a:srgbClr val="FFFFFF"/>
              </a:buClr>
            </a:pPr>
            <a:r>
              <a:rPr lang="pl-PL" sz="1200" noProof="1">
                <a:solidFill>
                  <a:schemeClr val="tx1">
                    <a:lumMod val="85000"/>
                  </a:schemeClr>
                </a:solidFill>
                <a:latin typeface="Calibri"/>
                <a:ea typeface="Calibri"/>
                <a:cs typeface="Calibri"/>
              </a:rPr>
              <a:t>J</a:t>
            </a:r>
            <a:r>
              <a:rPr lang="pl-PL" noProof="1">
                <a:solidFill>
                  <a:schemeClr val="tx1">
                    <a:lumMod val="85000"/>
                  </a:schemeClr>
                </a:solidFill>
                <a:latin typeface="Calibri"/>
                <a:ea typeface="Calibri"/>
                <a:cs typeface="Calibri"/>
              </a:rPr>
              <a:t>ensen, P. S., Arnold, L. E., Swanson, J. M., Vitiello, B., Abikoff, H. B., Greenhill, L. L., ... &amp; Gibbons, R. D. (2007). 3-year follow-up of the NIMH MTA study. Journal of the American Academy of Child &amp; Adolescent Psychiatry, 46(8), 989-1002.</a:t>
            </a:r>
          </a:p>
          <a:p>
            <a:pPr>
              <a:buClr>
                <a:srgbClr val="FFFFFF"/>
              </a:buClr>
            </a:pPr>
            <a:r>
              <a:rPr lang="pl-PL" noProof="1">
                <a:solidFill>
                  <a:schemeClr val="tx1">
                    <a:lumMod val="85000"/>
                  </a:schemeClr>
                </a:solidFill>
                <a:latin typeface="Calibri"/>
                <a:ea typeface="Calibri"/>
                <a:cs typeface="Calibri"/>
              </a:rPr>
              <a:t>Thapar, A., Cooper, M., Eyre, O., &amp; Langley, K. (2013). Practitioner review: What have we learnt about the causes of ADHD? Journal of Child Psychology and Psychiatry, 54(1), 3-16.</a:t>
            </a:r>
          </a:p>
          <a:p>
            <a:pPr>
              <a:buClr>
                <a:srgbClr val="FFFFFF"/>
              </a:buClr>
            </a:pPr>
            <a:r>
              <a:rPr lang="pl-PL" noProof="1">
                <a:solidFill>
                  <a:schemeClr val="tx1">
                    <a:lumMod val="85000"/>
                  </a:schemeClr>
                </a:solidFill>
                <a:latin typeface="Calibri"/>
                <a:ea typeface="Calibri"/>
                <a:cs typeface="Calibri"/>
              </a:rPr>
              <a:t>Braun, J. M., Kahn, R. S., Froehlich, T., Auinger, P., &amp; Lanphear, B. P. (2006). Exposures to environmental toxicants and attention deficit hyperactivity disorder in US children. Environmental Health Perspectives, 114(12), 1904-1909.</a:t>
            </a:r>
          </a:p>
          <a:p>
            <a:pPr>
              <a:buClr>
                <a:srgbClr val="FFFFFF"/>
              </a:buClr>
            </a:pPr>
            <a:r>
              <a:rPr lang="pl-PL" noProof="1">
                <a:solidFill>
                  <a:schemeClr val="tx1">
                    <a:lumMod val="85000"/>
                  </a:schemeClr>
                </a:solidFill>
                <a:latin typeface="Calibri"/>
                <a:ea typeface="Calibri"/>
                <a:cs typeface="Calibri"/>
              </a:rPr>
              <a:t>Damian, M., &amp; Stępień-Kęsik, M. (2011). Strategie postępowania w leczeniu ADHD. 14-18.</a:t>
            </a:r>
          </a:p>
          <a:p>
            <a:pPr>
              <a:buClr>
                <a:srgbClr val="FFFFFF"/>
              </a:buClr>
            </a:pPr>
            <a:endParaRPr lang="pl-PL" sz="1200">
              <a:solidFill>
                <a:srgbClr val="111111"/>
              </a:solidFill>
              <a:latin typeface="Calibri"/>
              <a:ea typeface="Calibri"/>
              <a:cs typeface="Calibri"/>
            </a:endParaRPr>
          </a:p>
          <a:p>
            <a:pPr>
              <a:buClr>
                <a:srgbClr val="FFFFFF"/>
              </a:buClr>
            </a:pPr>
            <a:endParaRPr lang="pl-PL" b="0" i="0">
              <a:effectLst/>
              <a:latin typeface="Söhne"/>
            </a:endParaRPr>
          </a:p>
          <a:p>
            <a:pPr>
              <a:buClr>
                <a:srgbClr val="FFFFFF"/>
              </a:buClr>
            </a:pPr>
            <a:endParaRPr lang="pl-PL">
              <a:latin typeface="Söhne"/>
              <a:cs typeface="Calibri"/>
            </a:endParaRPr>
          </a:p>
          <a:p>
            <a:pPr marL="0" indent="0">
              <a:buNone/>
            </a:pPr>
            <a:endParaRPr lang="pl-PL">
              <a:latin typeface="Söhne"/>
              <a:ea typeface="Calibri" panose="020F0502020204030204"/>
              <a:cs typeface="Calibri"/>
            </a:endParaRPr>
          </a:p>
          <a:p>
            <a:endParaRPr lang="en-US">
              <a:ea typeface="Calibri" panose="020F0502020204030204"/>
              <a:cs typeface="Calibri"/>
            </a:endParaRPr>
          </a:p>
        </p:txBody>
      </p:sp>
    </p:spTree>
    <p:extLst>
      <p:ext uri="{BB962C8B-B14F-4D97-AF65-F5344CB8AC3E}">
        <p14:creationId xmlns:p14="http://schemas.microsoft.com/office/powerpoint/2010/main" val="15754541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Panoramiczny</PresentationFormat>
  <Slides>69</Slides>
  <Notes>0</Notes>
  <HiddenSlides>0</HiddenSlides>
  <ScaleCrop>false</ScaleCrop>
  <HeadingPairs>
    <vt:vector size="4" baseType="variant">
      <vt:variant>
        <vt:lpstr>Motyw</vt:lpstr>
      </vt:variant>
      <vt:variant>
        <vt:i4>1</vt:i4>
      </vt:variant>
      <vt:variant>
        <vt:lpstr>Tytuły slajdów</vt:lpstr>
      </vt:variant>
      <vt:variant>
        <vt:i4>69</vt:i4>
      </vt:variant>
    </vt:vector>
  </HeadingPairs>
  <TitlesOfParts>
    <vt:vector size="70" baseType="lpstr">
      <vt:lpstr>Celestial</vt:lpstr>
      <vt:lpstr>Prezentacja programu PowerPoint</vt:lpstr>
      <vt:lpstr>Rozkład jazdy  </vt:lpstr>
      <vt:lpstr>ADHD  </vt:lpstr>
      <vt:lpstr>Charakterystyka I wpływ na życie  </vt:lpstr>
      <vt:lpstr>Objawy i symptomy</vt:lpstr>
      <vt:lpstr>dodatkowe symptomy adhd</vt:lpstr>
      <vt:lpstr>wnioski</vt:lpstr>
      <vt:lpstr>Przyczyny ADHD</vt:lpstr>
      <vt:lpstr>ADHD nie ma  jednoznacznie  potwierdzonych przyczyn. </vt:lpstr>
      <vt:lpstr>Prezentacja programu PowerPoint</vt:lpstr>
      <vt:lpstr>Genetyka </vt:lpstr>
      <vt:lpstr>Prezentacja programu PowerPoint</vt:lpstr>
      <vt:lpstr>Środowisko</vt:lpstr>
      <vt:lpstr>Czynniki środowiskowe, oprócz genetycznych mogą odgrywać pewną rolę w powstawaniu ADHD.</vt:lpstr>
      <vt:lpstr>Prezentacja programu PowerPoint</vt:lpstr>
      <vt:lpstr>Prezentacja programu PowerPoint</vt:lpstr>
      <vt:lpstr>Prezentacja programu PowerPoint</vt:lpstr>
      <vt:lpstr>CZY Korzystanie z mediów POWODUJE ADHD?</vt:lpstr>
      <vt:lpstr>Czy cukier powoduje ADHD?</vt:lpstr>
      <vt:lpstr>Patofizjologia ADHD</vt:lpstr>
      <vt:lpstr>Neuroprzekaźniki </vt:lpstr>
      <vt:lpstr>Mózg</vt:lpstr>
      <vt:lpstr>Funkcje wykonawcze</vt:lpstr>
      <vt:lpstr>DEFICYT FunkcjI wykonawczYCH</vt:lpstr>
      <vt:lpstr>Diagnostyka</vt:lpstr>
      <vt:lpstr>Prezentacja programu PowerPoint</vt:lpstr>
      <vt:lpstr>Klasyfikacja</vt:lpstr>
      <vt:lpstr>DIAGNOZA U OSÓB DOROSŁYCH</vt:lpstr>
      <vt:lpstr>DIAGNOZY RÓŻNICOWE </vt:lpstr>
      <vt:lpstr>DIAGNOZY RÓŻNICOWE</vt:lpstr>
      <vt:lpstr>DIAGNOZY RÓŻNICOWE</vt:lpstr>
      <vt:lpstr>DIAGNOZY RÓŻNICOWE</vt:lpstr>
      <vt:lpstr>Zarządzanie i leczenie ADHD </vt:lpstr>
      <vt:lpstr>Terapie behawioralne </vt:lpstr>
      <vt:lpstr>Leki </vt:lpstr>
      <vt:lpstr>Stymulanty </vt:lpstr>
      <vt:lpstr>CIEKAWOSTKA</vt:lpstr>
      <vt:lpstr>Niestymulanty </vt:lpstr>
      <vt:lpstr>Agoniści alfa-2a </vt:lpstr>
      <vt:lpstr>Ćwiczenia </vt:lpstr>
      <vt:lpstr>Dieta </vt:lpstr>
      <vt:lpstr>Adaptacja do życia z adhd</vt:lpstr>
      <vt:lpstr>Wpływ adhd na różne aspekty życia</vt:lpstr>
      <vt:lpstr>Edukacja i praca</vt:lpstr>
      <vt:lpstr>Relacje społeczne</vt:lpstr>
      <vt:lpstr>Zdrowie psychiczne</vt:lpstr>
      <vt:lpstr>Samoregulacja i kompensacje</vt:lpstr>
      <vt:lpstr>Życie codzienne</vt:lpstr>
      <vt:lpstr>Epidemiologia </vt:lpstr>
      <vt:lpstr>Odmienne metody diagnozowania </vt:lpstr>
      <vt:lpstr>Częściej u chłopców niż u dziewczynek? </vt:lpstr>
      <vt:lpstr>problematyka </vt:lpstr>
      <vt:lpstr>Historia ADHD </vt:lpstr>
      <vt:lpstr>Pierwszy jasny opis adhd </vt:lpstr>
      <vt:lpstr>terminologia</vt:lpstr>
      <vt:lpstr>Podtypy adhd </vt:lpstr>
      <vt:lpstr>podsumowanie</vt:lpstr>
      <vt:lpstr>KONTROWERSJE</vt:lpstr>
      <vt:lpstr>Prezentacja programu PowerPoint</vt:lpstr>
      <vt:lpstr>Prezentacja programu PowerPoint</vt:lpstr>
      <vt:lpstr>Prezentacja programu PowerPoint</vt:lpstr>
      <vt:lpstr>Kierunki badań </vt:lpstr>
      <vt:lpstr>Prezentacja programu PowerPoint</vt:lpstr>
      <vt:lpstr>BIBLIOGRAFIA </vt:lpstr>
      <vt:lpstr>Prezentacja programu PowerPoint</vt:lpstr>
      <vt:lpstr>Prezentacja programu PowerPoint</vt:lpstr>
      <vt:lpstr> </vt:lpstr>
      <vt:lpstr> </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
  <cp:lastModifiedBy>48661582292</cp:lastModifiedBy>
  <cp:revision>1</cp:revision>
  <dcterms:created xsi:type="dcterms:W3CDTF">2024-01-25T20:27:42Z</dcterms:created>
  <dcterms:modified xsi:type="dcterms:W3CDTF">2024-01-28T10:57:09Z</dcterms:modified>
</cp:coreProperties>
</file>